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nva Sans Bold" panose="020B0604020202020204" charset="0"/>
      <p:regular r:id="rId13"/>
    </p:embeddedFont>
    <p:embeddedFont>
      <p:font typeface="Open Sans" panose="020B0604020202020204" charset="0"/>
      <p:regular r:id="rId14"/>
    </p:embeddedFont>
    <p:embeddedFont>
      <p:font typeface="Canva Sans" panose="020B0604020202020204" charset="0"/>
      <p:regular r:id="rId15"/>
    </p:embeddedFont>
    <p:embeddedFont>
      <p:font typeface="Garet Bold" panose="020B0604020202020204" charset="0"/>
      <p:regular r:id="rId16"/>
    </p:embeddedFont>
    <p:embeddedFont>
      <p:font typeface="Canva Sans Medium" panose="020B0604020202020204" charset="0"/>
      <p:regular r:id="rId17"/>
    </p:embeddedFont>
    <p:embeddedFont>
      <p:font typeface="Calibri" panose="020F0502020204030204" pitchFamily="34" charset="0"/>
      <p:regular r:id="rId18"/>
      <p:bold r:id="rId19"/>
      <p:italic r:id="rId20"/>
      <p:boldItalic r:id="rId21"/>
    </p:embeddedFont>
    <p:embeddedFont>
      <p:font typeface="Inter Bold" panose="020B0604020202020204" charset="0"/>
      <p:regular r:id="rId22"/>
    </p:embeddedFont>
    <p:embeddedFont>
      <p:font typeface="Inter"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9" d="100"/>
          <a:sy n="59" d="100"/>
        </p:scale>
        <p:origin x="466" y="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10.png>
</file>

<file path=ppt/media/image11.png>
</file>

<file path=ppt/media/image11.svg>
</file>

<file path=ppt/media/image13.svg>
</file>

<file path=ppt/media/image2.png>
</file>

<file path=ppt/media/image3.png>
</file>

<file path=ppt/media/image4.png>
</file>

<file path=ppt/media/image5.png>
</file>

<file path=ppt/media/image5.svg>
</file>

<file path=ppt/media/image6.png>
</file>

<file path=ppt/media/image7.png>
</file>

<file path=ppt/media/image7.svg>
</file>

<file path=ppt/media/image8.png>
</file>

<file path=ppt/media/image9.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svg"/><Relationship Id="rId5" Type="http://schemas.openxmlformats.org/officeDocument/2006/relationships/image" Target="../media/image7.svg"/><Relationship Id="rId10" Type="http://schemas.openxmlformats.org/officeDocument/2006/relationships/image" Target="../media/image8.png"/><Relationship Id="rId4" Type="http://schemas.openxmlformats.org/officeDocument/2006/relationships/image" Target="../media/image5.png"/><Relationship Id="rId9" Type="http://schemas.openxmlformats.org/officeDocument/2006/relationships/image" Target="../media/image11.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735956" y="2811879"/>
            <a:ext cx="2816087" cy="2513162"/>
          </a:xfrm>
          <a:custGeom>
            <a:avLst/>
            <a:gdLst/>
            <a:ahLst/>
            <a:cxnLst/>
            <a:rect l="l" t="t" r="r" b="b"/>
            <a:pathLst>
              <a:path w="2816087" h="2513162">
                <a:moveTo>
                  <a:pt x="0" y="0"/>
                </a:moveTo>
                <a:lnTo>
                  <a:pt x="2816088" y="0"/>
                </a:lnTo>
                <a:lnTo>
                  <a:pt x="2816088" y="2513162"/>
                </a:lnTo>
                <a:lnTo>
                  <a:pt x="0" y="2513162"/>
                </a:lnTo>
                <a:lnTo>
                  <a:pt x="0" y="0"/>
                </a:lnTo>
                <a:close/>
              </a:path>
            </a:pathLst>
          </a:custGeom>
          <a:blipFill>
            <a:blip r:embed="rId2"/>
            <a:stretch>
              <a:fillRect/>
            </a:stretch>
          </a:blipFill>
        </p:spPr>
      </p:sp>
      <p:sp>
        <p:nvSpPr>
          <p:cNvPr id="3" name="TextBox 3"/>
          <p:cNvSpPr txBox="1"/>
          <p:nvPr/>
        </p:nvSpPr>
        <p:spPr>
          <a:xfrm>
            <a:off x="544532" y="1076325"/>
            <a:ext cx="17259300" cy="1750696"/>
          </a:xfrm>
          <a:prstGeom prst="rect">
            <a:avLst/>
          </a:prstGeom>
        </p:spPr>
        <p:txBody>
          <a:bodyPr lIns="0" tIns="0" rIns="0" bIns="0" rtlCol="0" anchor="t">
            <a:spAutoFit/>
          </a:bodyPr>
          <a:lstStyle/>
          <a:p>
            <a:pPr algn="ctr">
              <a:lnSpc>
                <a:spcPts val="4644"/>
              </a:lnSpc>
            </a:pPr>
            <a:r>
              <a:rPr lang="en-US" sz="4300" b="1" spc="38">
                <a:solidFill>
                  <a:srgbClr val="222222"/>
                </a:solidFill>
                <a:latin typeface="Inter Bold"/>
                <a:ea typeface="Inter Bold"/>
                <a:cs typeface="Inter Bold"/>
                <a:sym typeface="Inter Bold"/>
              </a:rPr>
              <a:t>XAI-ASSISTED DEEP LEARNING MODELS FOR TRUSTWORTHY</a:t>
            </a:r>
          </a:p>
          <a:p>
            <a:pPr algn="ctr">
              <a:lnSpc>
                <a:spcPts val="4644"/>
              </a:lnSpc>
            </a:pPr>
            <a:r>
              <a:rPr lang="en-US" sz="4300" b="1" spc="38">
                <a:solidFill>
                  <a:srgbClr val="222222"/>
                </a:solidFill>
                <a:latin typeface="Inter Bold"/>
                <a:ea typeface="Inter Bold"/>
                <a:cs typeface="Inter Bold"/>
                <a:sym typeface="Inter Bold"/>
              </a:rPr>
              <a:t>PREDICTION OF PNEUMONIA USING CHEST X-RAY IMAGES</a:t>
            </a:r>
          </a:p>
          <a:p>
            <a:pPr algn="ctr">
              <a:lnSpc>
                <a:spcPts val="4536"/>
              </a:lnSpc>
            </a:pPr>
            <a:endParaRPr lang="en-US" sz="4300" b="1" spc="38">
              <a:solidFill>
                <a:srgbClr val="222222"/>
              </a:solidFill>
              <a:latin typeface="Inter Bold"/>
              <a:ea typeface="Inter Bold"/>
              <a:cs typeface="Inter Bold"/>
              <a:sym typeface="Inter Bold"/>
            </a:endParaRPr>
          </a:p>
        </p:txBody>
      </p:sp>
      <p:sp>
        <p:nvSpPr>
          <p:cNvPr id="4" name="TextBox 4"/>
          <p:cNvSpPr txBox="1"/>
          <p:nvPr/>
        </p:nvSpPr>
        <p:spPr>
          <a:xfrm>
            <a:off x="2724301" y="5494607"/>
            <a:ext cx="3752255" cy="1471279"/>
          </a:xfrm>
          <a:prstGeom prst="rect">
            <a:avLst/>
          </a:prstGeom>
        </p:spPr>
        <p:txBody>
          <a:bodyPr lIns="0" tIns="0" rIns="0" bIns="0" rtlCol="0" anchor="t">
            <a:spAutoFit/>
          </a:bodyPr>
          <a:lstStyle/>
          <a:p>
            <a:pPr algn="ctr">
              <a:lnSpc>
                <a:spcPts val="3955"/>
              </a:lnSpc>
              <a:spcBef>
                <a:spcPct val="0"/>
              </a:spcBef>
            </a:pPr>
            <a:r>
              <a:rPr lang="en-US" sz="2825" b="1" spc="26">
                <a:solidFill>
                  <a:srgbClr val="222222"/>
                </a:solidFill>
                <a:latin typeface="Inter Bold"/>
                <a:ea typeface="Inter Bold"/>
                <a:cs typeface="Inter Bold"/>
                <a:sym typeface="Inter Bold"/>
              </a:rPr>
              <a:t>Supervised By</a:t>
            </a:r>
          </a:p>
          <a:p>
            <a:pPr algn="ctr">
              <a:lnSpc>
                <a:spcPts val="3955"/>
              </a:lnSpc>
              <a:spcBef>
                <a:spcPct val="0"/>
              </a:spcBef>
            </a:pPr>
            <a:r>
              <a:rPr lang="en-US" sz="2825" spc="25">
                <a:solidFill>
                  <a:srgbClr val="222222"/>
                </a:solidFill>
                <a:latin typeface="Inter"/>
                <a:ea typeface="Inter"/>
                <a:cs typeface="Inter"/>
                <a:sym typeface="Inter"/>
              </a:rPr>
              <a:t>Dr. Ashok Kumar Bhoi</a:t>
            </a:r>
          </a:p>
          <a:p>
            <a:pPr algn="ctr">
              <a:lnSpc>
                <a:spcPts val="3955"/>
              </a:lnSpc>
              <a:spcBef>
                <a:spcPct val="0"/>
              </a:spcBef>
            </a:pPr>
            <a:r>
              <a:rPr lang="en-US" sz="2825" spc="26">
                <a:solidFill>
                  <a:srgbClr val="222222"/>
                </a:solidFill>
                <a:latin typeface="Inter"/>
                <a:ea typeface="Inter"/>
                <a:cs typeface="Inter"/>
                <a:sym typeface="Inter"/>
              </a:rPr>
              <a:t>(Assistant Professor)</a:t>
            </a:r>
          </a:p>
        </p:txBody>
      </p:sp>
      <p:sp>
        <p:nvSpPr>
          <p:cNvPr id="5" name="TextBox 5"/>
          <p:cNvSpPr txBox="1"/>
          <p:nvPr/>
        </p:nvSpPr>
        <p:spPr>
          <a:xfrm>
            <a:off x="13075714" y="5678122"/>
            <a:ext cx="9525" cy="755015"/>
          </a:xfrm>
          <a:prstGeom prst="rect">
            <a:avLst/>
          </a:prstGeom>
        </p:spPr>
        <p:txBody>
          <a:bodyPr lIns="0" tIns="0" rIns="0" bIns="0" rtlCol="0" anchor="t">
            <a:spAutoFit/>
          </a:bodyPr>
          <a:lstStyle/>
          <a:p>
            <a:pPr algn="ctr">
              <a:lnSpc>
                <a:spcPts val="6159"/>
              </a:lnSpc>
              <a:spcBef>
                <a:spcPct val="0"/>
              </a:spcBef>
            </a:pPr>
            <a:endParaRPr/>
          </a:p>
        </p:txBody>
      </p:sp>
      <p:sp>
        <p:nvSpPr>
          <p:cNvPr id="6" name="TextBox 6"/>
          <p:cNvSpPr txBox="1"/>
          <p:nvPr/>
        </p:nvSpPr>
        <p:spPr>
          <a:xfrm>
            <a:off x="11769566" y="5282517"/>
            <a:ext cx="2323505" cy="481330"/>
          </a:xfrm>
          <a:prstGeom prst="rect">
            <a:avLst/>
          </a:prstGeom>
        </p:spPr>
        <p:txBody>
          <a:bodyPr lIns="0" tIns="0" rIns="0" bIns="0" rtlCol="0" anchor="t">
            <a:spAutoFit/>
          </a:bodyPr>
          <a:lstStyle/>
          <a:p>
            <a:pPr algn="ctr">
              <a:lnSpc>
                <a:spcPts val="3919"/>
              </a:lnSpc>
            </a:pPr>
            <a:r>
              <a:rPr lang="en-US" sz="2799" b="1">
                <a:solidFill>
                  <a:srgbClr val="222222"/>
                </a:solidFill>
                <a:latin typeface="Canva Sans Bold"/>
                <a:ea typeface="Canva Sans Bold"/>
                <a:cs typeface="Canva Sans Bold"/>
                <a:sym typeface="Canva Sans Bold"/>
              </a:rPr>
              <a:t>Presented By</a:t>
            </a:r>
          </a:p>
        </p:txBody>
      </p:sp>
      <p:sp>
        <p:nvSpPr>
          <p:cNvPr id="7" name="TextBox 7"/>
          <p:cNvSpPr txBox="1"/>
          <p:nvPr/>
        </p:nvSpPr>
        <p:spPr>
          <a:xfrm>
            <a:off x="9314103" y="5871410"/>
            <a:ext cx="3757136" cy="975868"/>
          </a:xfrm>
          <a:prstGeom prst="rect">
            <a:avLst/>
          </a:prstGeom>
        </p:spPr>
        <p:txBody>
          <a:bodyPr lIns="0" tIns="0" rIns="0" bIns="0" rtlCol="0" anchor="t">
            <a:spAutoFit/>
          </a:bodyPr>
          <a:lstStyle/>
          <a:p>
            <a:pPr algn="ctr">
              <a:lnSpc>
                <a:spcPts val="3961"/>
              </a:lnSpc>
              <a:spcBef>
                <a:spcPct val="0"/>
              </a:spcBef>
            </a:pPr>
            <a:r>
              <a:rPr lang="en-US" sz="2829" spc="26">
                <a:solidFill>
                  <a:srgbClr val="222222"/>
                </a:solidFill>
                <a:latin typeface="Inter"/>
                <a:ea typeface="Inter"/>
                <a:cs typeface="Inter"/>
                <a:sym typeface="Inter"/>
              </a:rPr>
              <a:t>Rohan Behera </a:t>
            </a:r>
          </a:p>
          <a:p>
            <a:pPr algn="ctr">
              <a:lnSpc>
                <a:spcPts val="3961"/>
              </a:lnSpc>
              <a:spcBef>
                <a:spcPct val="0"/>
              </a:spcBef>
            </a:pPr>
            <a:r>
              <a:rPr lang="en-US" sz="2829" spc="26">
                <a:solidFill>
                  <a:srgbClr val="222222"/>
                </a:solidFill>
                <a:latin typeface="Inter"/>
                <a:ea typeface="Inter"/>
                <a:cs typeface="Inter"/>
                <a:sym typeface="Inter"/>
              </a:rPr>
              <a:t>Regd.No(2101110062)</a:t>
            </a:r>
          </a:p>
        </p:txBody>
      </p:sp>
      <p:sp>
        <p:nvSpPr>
          <p:cNvPr id="8" name="TextBox 8"/>
          <p:cNvSpPr txBox="1"/>
          <p:nvPr/>
        </p:nvSpPr>
        <p:spPr>
          <a:xfrm>
            <a:off x="9392218" y="7037834"/>
            <a:ext cx="3702963" cy="975868"/>
          </a:xfrm>
          <a:prstGeom prst="rect">
            <a:avLst/>
          </a:prstGeom>
        </p:spPr>
        <p:txBody>
          <a:bodyPr lIns="0" tIns="0" rIns="0" bIns="0" rtlCol="0" anchor="t">
            <a:spAutoFit/>
          </a:bodyPr>
          <a:lstStyle/>
          <a:p>
            <a:pPr algn="ctr">
              <a:lnSpc>
                <a:spcPts val="3961"/>
              </a:lnSpc>
            </a:pPr>
            <a:r>
              <a:rPr lang="en-US" sz="2829" spc="25">
                <a:solidFill>
                  <a:srgbClr val="222222"/>
                </a:solidFill>
                <a:latin typeface="Inter"/>
                <a:ea typeface="Inter"/>
                <a:cs typeface="Inter"/>
                <a:sym typeface="Inter"/>
              </a:rPr>
              <a:t>Ankit Verma</a:t>
            </a:r>
          </a:p>
          <a:p>
            <a:pPr algn="ctr">
              <a:lnSpc>
                <a:spcPts val="3961"/>
              </a:lnSpc>
              <a:spcBef>
                <a:spcPct val="0"/>
              </a:spcBef>
            </a:pPr>
            <a:r>
              <a:rPr lang="en-US" sz="2829" spc="26">
                <a:solidFill>
                  <a:srgbClr val="222222"/>
                </a:solidFill>
                <a:latin typeface="Inter"/>
                <a:ea typeface="Inter"/>
                <a:cs typeface="Inter"/>
                <a:sym typeface="Inter"/>
              </a:rPr>
              <a:t>Regd.No(2101110031)</a:t>
            </a:r>
          </a:p>
        </p:txBody>
      </p:sp>
      <p:sp>
        <p:nvSpPr>
          <p:cNvPr id="9" name="TextBox 9"/>
          <p:cNvSpPr txBox="1"/>
          <p:nvPr/>
        </p:nvSpPr>
        <p:spPr>
          <a:xfrm>
            <a:off x="2730432" y="8415408"/>
            <a:ext cx="13264873" cy="1064259"/>
          </a:xfrm>
          <a:prstGeom prst="rect">
            <a:avLst/>
          </a:prstGeom>
        </p:spPr>
        <p:txBody>
          <a:bodyPr lIns="0" tIns="0" rIns="0" bIns="0" rtlCol="0" anchor="t">
            <a:spAutoFit/>
          </a:bodyPr>
          <a:lstStyle/>
          <a:p>
            <a:pPr algn="ctr">
              <a:lnSpc>
                <a:spcPts val="4340"/>
              </a:lnSpc>
              <a:spcBef>
                <a:spcPct val="0"/>
              </a:spcBef>
            </a:pPr>
            <a:r>
              <a:rPr lang="en-US" sz="3100" spc="29">
                <a:solidFill>
                  <a:srgbClr val="222222"/>
                </a:solidFill>
                <a:latin typeface="Inter"/>
                <a:ea typeface="Inter"/>
                <a:cs typeface="Inter"/>
                <a:sym typeface="Inter"/>
              </a:rPr>
              <a:t>Government College of Engineering Kalahandi, Bhawanipatna-766002</a:t>
            </a:r>
          </a:p>
          <a:p>
            <a:pPr algn="ctr">
              <a:lnSpc>
                <a:spcPts val="4340"/>
              </a:lnSpc>
              <a:spcBef>
                <a:spcPct val="0"/>
              </a:spcBef>
            </a:pPr>
            <a:r>
              <a:rPr lang="en-US" sz="3100" spc="29">
                <a:solidFill>
                  <a:srgbClr val="222222"/>
                </a:solidFill>
                <a:latin typeface="Inter"/>
                <a:ea typeface="Inter"/>
                <a:cs typeface="Inter"/>
                <a:sym typeface="Inter"/>
              </a:rPr>
              <a:t>Date 03-02-2025</a:t>
            </a:r>
          </a:p>
        </p:txBody>
      </p:sp>
      <p:sp>
        <p:nvSpPr>
          <p:cNvPr id="10" name="TextBox 10"/>
          <p:cNvSpPr txBox="1"/>
          <p:nvPr/>
        </p:nvSpPr>
        <p:spPr>
          <a:xfrm>
            <a:off x="13335808" y="5916628"/>
            <a:ext cx="3750469" cy="975868"/>
          </a:xfrm>
          <a:prstGeom prst="rect">
            <a:avLst/>
          </a:prstGeom>
        </p:spPr>
        <p:txBody>
          <a:bodyPr lIns="0" tIns="0" rIns="0" bIns="0" rtlCol="0" anchor="t">
            <a:spAutoFit/>
          </a:bodyPr>
          <a:lstStyle/>
          <a:p>
            <a:pPr algn="ctr">
              <a:lnSpc>
                <a:spcPts val="3961"/>
              </a:lnSpc>
            </a:pPr>
            <a:r>
              <a:rPr lang="en-US" sz="2829" spc="25">
                <a:solidFill>
                  <a:srgbClr val="222222"/>
                </a:solidFill>
                <a:latin typeface="Inter"/>
                <a:ea typeface="Inter"/>
                <a:cs typeface="Inter"/>
                <a:sym typeface="Inter"/>
              </a:rPr>
              <a:t>Aditi Mishra</a:t>
            </a:r>
          </a:p>
          <a:p>
            <a:pPr algn="ctr">
              <a:lnSpc>
                <a:spcPts val="3961"/>
              </a:lnSpc>
              <a:spcBef>
                <a:spcPct val="0"/>
              </a:spcBef>
            </a:pPr>
            <a:r>
              <a:rPr lang="en-US" sz="2829" spc="26">
                <a:solidFill>
                  <a:srgbClr val="222222"/>
                </a:solidFill>
                <a:latin typeface="Inter"/>
                <a:ea typeface="Inter"/>
                <a:cs typeface="Inter"/>
                <a:sym typeface="Inter"/>
              </a:rPr>
              <a:t>Regd.No(2101110022)</a:t>
            </a:r>
          </a:p>
        </p:txBody>
      </p:sp>
      <p:sp>
        <p:nvSpPr>
          <p:cNvPr id="11" name="TextBox 11"/>
          <p:cNvSpPr txBox="1"/>
          <p:nvPr/>
        </p:nvSpPr>
        <p:spPr>
          <a:xfrm>
            <a:off x="13439775" y="7044896"/>
            <a:ext cx="3877389" cy="975868"/>
          </a:xfrm>
          <a:prstGeom prst="rect">
            <a:avLst/>
          </a:prstGeom>
        </p:spPr>
        <p:txBody>
          <a:bodyPr lIns="0" tIns="0" rIns="0" bIns="0" rtlCol="0" anchor="t">
            <a:spAutoFit/>
          </a:bodyPr>
          <a:lstStyle/>
          <a:p>
            <a:pPr algn="ctr">
              <a:lnSpc>
                <a:spcPts val="3961"/>
              </a:lnSpc>
            </a:pPr>
            <a:r>
              <a:rPr lang="en-US" sz="2829" spc="25">
                <a:solidFill>
                  <a:srgbClr val="222222"/>
                </a:solidFill>
                <a:latin typeface="Inter"/>
                <a:ea typeface="Inter"/>
                <a:cs typeface="Inter"/>
                <a:sym typeface="Inter"/>
              </a:rPr>
              <a:t>Aparna Choudhury </a:t>
            </a:r>
          </a:p>
          <a:p>
            <a:pPr algn="ctr">
              <a:lnSpc>
                <a:spcPts val="3961"/>
              </a:lnSpc>
              <a:spcBef>
                <a:spcPct val="0"/>
              </a:spcBef>
            </a:pPr>
            <a:r>
              <a:rPr lang="en-US" sz="2829" spc="26">
                <a:solidFill>
                  <a:srgbClr val="222222"/>
                </a:solidFill>
                <a:latin typeface="Inter"/>
                <a:ea typeface="Inter"/>
                <a:cs typeface="Inter"/>
                <a:sym typeface="Inter"/>
              </a:rPr>
              <a:t>Regd.No (2101110033)</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8105271" y="2774808"/>
            <a:ext cx="9522910" cy="5701842"/>
          </a:xfrm>
          <a:custGeom>
            <a:avLst/>
            <a:gdLst/>
            <a:ahLst/>
            <a:cxnLst/>
            <a:rect l="l" t="t" r="r" b="b"/>
            <a:pathLst>
              <a:path w="9522910" h="5701842">
                <a:moveTo>
                  <a:pt x="0" y="0"/>
                </a:moveTo>
                <a:lnTo>
                  <a:pt x="9522910" y="0"/>
                </a:lnTo>
                <a:lnTo>
                  <a:pt x="9522910" y="5701842"/>
                </a:lnTo>
                <a:lnTo>
                  <a:pt x="0" y="5701842"/>
                </a:lnTo>
                <a:lnTo>
                  <a:pt x="0" y="0"/>
                </a:lnTo>
                <a:close/>
              </a:path>
            </a:pathLst>
          </a:custGeom>
          <a:blipFill>
            <a:blip r:embed="rId2"/>
            <a:stretch>
              <a:fillRect/>
            </a:stretch>
          </a:blipFill>
        </p:spPr>
      </p:sp>
      <p:sp>
        <p:nvSpPr>
          <p:cNvPr id="12" name="TextBox 12"/>
          <p:cNvSpPr txBox="1"/>
          <p:nvPr/>
        </p:nvSpPr>
        <p:spPr>
          <a:xfrm>
            <a:off x="2613243" y="923925"/>
            <a:ext cx="13061513" cy="912368"/>
          </a:xfrm>
          <a:prstGeom prst="rect">
            <a:avLst/>
          </a:prstGeom>
        </p:spPr>
        <p:txBody>
          <a:bodyPr lIns="0" tIns="0" rIns="0" bIns="0" rtlCol="0" anchor="t">
            <a:spAutoFit/>
          </a:bodyPr>
          <a:lstStyle/>
          <a:p>
            <a:pPr algn="ctr">
              <a:lnSpc>
                <a:spcPts val="7462"/>
              </a:lnSpc>
              <a:spcBef>
                <a:spcPct val="0"/>
              </a:spcBef>
            </a:pPr>
            <a:r>
              <a:rPr lang="en-US" sz="5330" b="1" spc="49">
                <a:solidFill>
                  <a:srgbClr val="02CDFF"/>
                </a:solidFill>
                <a:latin typeface="Inter Bold"/>
                <a:ea typeface="Inter Bold"/>
                <a:cs typeface="Inter Bold"/>
                <a:sym typeface="Inter Bold"/>
              </a:rPr>
              <a:t>Algorithm-3: QUICKSHIFT WITH NOISE</a:t>
            </a:r>
          </a:p>
        </p:txBody>
      </p:sp>
      <p:sp>
        <p:nvSpPr>
          <p:cNvPr id="13" name="TextBox 13"/>
          <p:cNvSpPr txBox="1"/>
          <p:nvPr/>
        </p:nvSpPr>
        <p:spPr>
          <a:xfrm>
            <a:off x="1028700" y="2657710"/>
            <a:ext cx="7390777" cy="6621145"/>
          </a:xfrm>
          <a:prstGeom prst="rect">
            <a:avLst/>
          </a:prstGeom>
        </p:spPr>
        <p:txBody>
          <a:bodyPr lIns="0" tIns="0" rIns="0" bIns="0" rtlCol="0" anchor="t">
            <a:spAutoFit/>
          </a:bodyPr>
          <a:lstStyle/>
          <a:p>
            <a:pPr algn="l">
              <a:lnSpc>
                <a:spcPts val="3079"/>
              </a:lnSpc>
            </a:pPr>
            <a:r>
              <a:rPr lang="en-US" sz="2199" b="1">
                <a:solidFill>
                  <a:srgbClr val="000000"/>
                </a:solidFill>
                <a:latin typeface="Canva Sans Bold"/>
                <a:ea typeface="Canva Sans Bold"/>
                <a:cs typeface="Canva Sans Bold"/>
                <a:sym typeface="Canva Sans Bold"/>
              </a:rPr>
              <a:t>1.</a:t>
            </a:r>
            <a:r>
              <a:rPr lang="en-US" sz="2199">
                <a:solidFill>
                  <a:srgbClr val="000000"/>
                </a:solidFill>
                <a:latin typeface="Canva Sans"/>
                <a:ea typeface="Canva Sans"/>
                <a:cs typeface="Canva Sans"/>
                <a:sym typeface="Canva Sans"/>
              </a:rPr>
              <a:t> </a:t>
            </a:r>
            <a:r>
              <a:rPr lang="en-US" sz="2199" b="1">
                <a:solidFill>
                  <a:srgbClr val="000000"/>
                </a:solidFill>
                <a:latin typeface="Canva Sans Bold"/>
                <a:ea typeface="Canva Sans Bold"/>
                <a:cs typeface="Canva Sans Bold"/>
                <a:sym typeface="Canva Sans Bold"/>
              </a:rPr>
              <a:t>Initialization with Noise: </a:t>
            </a:r>
            <a:r>
              <a:rPr lang="en-US" sz="2199">
                <a:solidFill>
                  <a:srgbClr val="000000"/>
                </a:solidFill>
                <a:latin typeface="Canva Sans"/>
                <a:ea typeface="Canva Sans"/>
                <a:cs typeface="Canva Sans"/>
                <a:sym typeface="Canva Sans"/>
              </a:rPr>
              <a:t>Start by initializing cluster centres. Instead of placing them precisely   on a regular grid, introduce noise by perturbing the initial positions randomly.</a:t>
            </a:r>
          </a:p>
          <a:p>
            <a:pPr algn="l">
              <a:lnSpc>
                <a:spcPts val="3079"/>
              </a:lnSpc>
            </a:pPr>
            <a:r>
              <a:rPr lang="en-US" sz="2199" b="1">
                <a:solidFill>
                  <a:srgbClr val="000000"/>
                </a:solidFill>
                <a:latin typeface="Canva Sans Bold"/>
                <a:ea typeface="Canva Sans Bold"/>
                <a:cs typeface="Canva Sans Bold"/>
                <a:sym typeface="Canva Sans Bold"/>
              </a:rPr>
              <a:t>2. Repeat the following steps until convergence:</a:t>
            </a:r>
          </a:p>
          <a:p>
            <a:pPr algn="l">
              <a:lnSpc>
                <a:spcPts val="3079"/>
              </a:lnSpc>
            </a:pPr>
            <a:r>
              <a:rPr lang="en-US" sz="2199">
                <a:solidFill>
                  <a:srgbClr val="000000"/>
                </a:solidFill>
                <a:latin typeface="Canva Sans"/>
                <a:ea typeface="Canva Sans"/>
                <a:cs typeface="Canva Sans"/>
                <a:sym typeface="Canva Sans"/>
              </a:rPr>
              <a:t>- For each cluster centre (Ck):</a:t>
            </a:r>
          </a:p>
          <a:p>
            <a:pPr algn="l">
              <a:lnSpc>
                <a:spcPts val="3079"/>
              </a:lnSpc>
            </a:pPr>
            <a:r>
              <a:rPr lang="en-US" sz="2199">
                <a:solidFill>
                  <a:srgbClr val="000000"/>
                </a:solidFill>
                <a:latin typeface="Canva Sans"/>
                <a:ea typeface="Canva Sans"/>
                <a:cs typeface="Canva Sans"/>
                <a:sym typeface="Canva Sans"/>
              </a:rPr>
              <a:t>- Assign pixels to cluster based on a distance measure, considering its spatial info.</a:t>
            </a:r>
          </a:p>
          <a:p>
            <a:pPr algn="l">
              <a:lnSpc>
                <a:spcPts val="3079"/>
              </a:lnSpc>
            </a:pPr>
            <a:r>
              <a:rPr lang="en-US" sz="2199">
                <a:solidFill>
                  <a:srgbClr val="000000"/>
                </a:solidFill>
                <a:latin typeface="Canva Sans"/>
                <a:ea typeface="Canva Sans"/>
                <a:cs typeface="Canva Sans"/>
                <a:sym typeface="Canva Sans"/>
              </a:rPr>
              <a:t>- Update the cluster centre by computing the mean position of the assigned pixels.</a:t>
            </a:r>
          </a:p>
          <a:p>
            <a:pPr algn="l">
              <a:lnSpc>
                <a:spcPts val="3079"/>
              </a:lnSpc>
            </a:pPr>
            <a:r>
              <a:rPr lang="en-US" sz="2199" b="1">
                <a:solidFill>
                  <a:srgbClr val="000000"/>
                </a:solidFill>
                <a:latin typeface="Canva Sans Bold"/>
                <a:ea typeface="Canva Sans Bold"/>
                <a:cs typeface="Canva Sans Bold"/>
                <a:sym typeface="Canva Sans Bold"/>
              </a:rPr>
              <a:t>3. Convergence Check:- </a:t>
            </a:r>
            <a:r>
              <a:rPr lang="en-US" sz="2199">
                <a:solidFill>
                  <a:srgbClr val="000000"/>
                </a:solidFill>
                <a:latin typeface="Canva Sans"/>
                <a:ea typeface="Canva Sans"/>
                <a:cs typeface="Canva Sans"/>
                <a:sym typeface="Canva Sans"/>
              </a:rPr>
              <a:t>Check for convergence by monitoring changes in cluster centres or other convergence criteria.</a:t>
            </a:r>
          </a:p>
          <a:p>
            <a:pPr algn="l">
              <a:lnSpc>
                <a:spcPts val="3079"/>
              </a:lnSpc>
            </a:pPr>
            <a:r>
              <a:rPr lang="en-US" sz="2199" b="1">
                <a:solidFill>
                  <a:srgbClr val="000000"/>
                </a:solidFill>
                <a:latin typeface="Canva Sans Bold"/>
                <a:ea typeface="Canva Sans Bold"/>
                <a:cs typeface="Canva Sans Bold"/>
                <a:sym typeface="Canva Sans Bold"/>
              </a:rPr>
              <a:t>4. Enforce Connectivity:-</a:t>
            </a:r>
            <a:r>
              <a:rPr lang="en-US" sz="2199">
                <a:solidFill>
                  <a:srgbClr val="000000"/>
                </a:solidFill>
                <a:latin typeface="Canva Sans"/>
                <a:ea typeface="Canva Sans"/>
                <a:cs typeface="Canva Sans"/>
                <a:sym typeface="Canva Sans"/>
              </a:rPr>
              <a:t> After convergence, enforce connectivity to ensure that the segmented regions form coherent structures.</a:t>
            </a:r>
          </a:p>
          <a:p>
            <a:pPr algn="l">
              <a:lnSpc>
                <a:spcPts val="3079"/>
              </a:lnSpc>
            </a:pPr>
            <a:endParaRPr lang="en-US" sz="2199">
              <a:solidFill>
                <a:srgbClr val="000000"/>
              </a:solidFill>
              <a:latin typeface="Canva Sans"/>
              <a:ea typeface="Canva Sans"/>
              <a:cs typeface="Canva Sans"/>
              <a:sym typeface="Canva Sans"/>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10494" y="0"/>
                  </a:moveTo>
                  <a:lnTo>
                    <a:pt x="4264232" y="0"/>
                  </a:lnTo>
                  <a:cubicBezTo>
                    <a:pt x="4270028" y="0"/>
                    <a:pt x="4274726" y="4698"/>
                    <a:pt x="4274726" y="10494"/>
                  </a:cubicBezTo>
                  <a:lnTo>
                    <a:pt x="4274726" y="2156973"/>
                  </a:lnTo>
                  <a:cubicBezTo>
                    <a:pt x="4274726" y="2162768"/>
                    <a:pt x="4270028" y="2167467"/>
                    <a:pt x="4264232" y="2167467"/>
                  </a:cubicBezTo>
                  <a:lnTo>
                    <a:pt x="10494" y="2167467"/>
                  </a:lnTo>
                  <a:cubicBezTo>
                    <a:pt x="7711" y="2167467"/>
                    <a:pt x="5042" y="2166361"/>
                    <a:pt x="3074" y="2164393"/>
                  </a:cubicBezTo>
                  <a:cubicBezTo>
                    <a:pt x="1106" y="2162425"/>
                    <a:pt x="0" y="2159756"/>
                    <a:pt x="0" y="2156973"/>
                  </a:cubicBezTo>
                  <a:lnTo>
                    <a:pt x="0" y="10494"/>
                  </a:lnTo>
                  <a:cubicBezTo>
                    <a:pt x="0" y="4698"/>
                    <a:pt x="4698" y="0"/>
                    <a:pt x="10494" y="0"/>
                  </a:cubicBezTo>
                  <a:close/>
                </a:path>
              </a:pathLst>
            </a:custGeom>
            <a:solidFill>
              <a:srgbClr val="289DD2"/>
            </a:solidFill>
          </p:spPr>
        </p:sp>
        <p:sp>
          <p:nvSpPr>
            <p:cNvPr id="4" name="TextBox 4"/>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3819881" y="4048165"/>
            <a:ext cx="10648237" cy="3512880"/>
          </a:xfrm>
          <a:prstGeom prst="rect">
            <a:avLst/>
          </a:prstGeom>
        </p:spPr>
        <p:txBody>
          <a:bodyPr lIns="0" tIns="0" rIns="0" bIns="0" rtlCol="0" anchor="t">
            <a:spAutoFit/>
          </a:bodyPr>
          <a:lstStyle/>
          <a:p>
            <a:pPr marL="0" lvl="0" indent="0" algn="just">
              <a:lnSpc>
                <a:spcPts val="2830"/>
              </a:lnSpc>
              <a:spcBef>
                <a:spcPct val="0"/>
              </a:spcBef>
            </a:pPr>
            <a:r>
              <a:rPr lang="en-US" sz="2096" b="1" spc="125">
                <a:solidFill>
                  <a:srgbClr val="FFFFFF"/>
                </a:solidFill>
                <a:latin typeface="Canva Sans Medium"/>
                <a:ea typeface="Canva Sans Medium"/>
                <a:cs typeface="Canva Sans Medium"/>
                <a:sym typeface="Canva Sans Medium"/>
              </a:rPr>
              <a:t>In conclusion, pneumonia is a severe respiratory infection that requires early and accurate diagnosis for effective treatment. This project leverages deep learning models integrated with Explainable AI (XAI) techniques to enhance pneumonia prediction. So far “INCEPTION” turns  outs to be the best model with an Accuracy of 95.74%.The use of XAI not only improves model transparency but also aids in identifying critical image regions and key features, providing better interpretability for medical professionals. By combining deep learning with explain ability, this approach contributes to more reliable and insightful pneumonia diagnosis, ultimately supporting improved clinical decision-making.</a:t>
            </a:r>
          </a:p>
        </p:txBody>
      </p:sp>
      <p:sp>
        <p:nvSpPr>
          <p:cNvPr id="6" name="TextBox 6"/>
          <p:cNvSpPr txBox="1"/>
          <p:nvPr/>
        </p:nvSpPr>
        <p:spPr>
          <a:xfrm>
            <a:off x="4904003" y="2207767"/>
            <a:ext cx="8479994" cy="1304927"/>
          </a:xfrm>
          <a:prstGeom prst="rect">
            <a:avLst/>
          </a:prstGeom>
        </p:spPr>
        <p:txBody>
          <a:bodyPr lIns="0" tIns="0" rIns="0" bIns="0" rtlCol="0" anchor="t">
            <a:spAutoFit/>
          </a:bodyPr>
          <a:lstStyle/>
          <a:p>
            <a:pPr marL="0" lvl="0" indent="0" algn="ctr">
              <a:lnSpc>
                <a:spcPts val="9600"/>
              </a:lnSpc>
            </a:pPr>
            <a:r>
              <a:rPr lang="en-US" sz="10000" b="1" spc="-600">
                <a:solidFill>
                  <a:srgbClr val="FFFFFF"/>
                </a:solidFill>
                <a:latin typeface="Inter Bold"/>
                <a:ea typeface="Inter Bold"/>
                <a:cs typeface="Inter Bold"/>
                <a:sym typeface="Inter Bold"/>
              </a:rPr>
              <a:t>CONCLUSION</a:t>
            </a:r>
          </a:p>
        </p:txBody>
      </p:sp>
      <p:grpSp>
        <p:nvGrpSpPr>
          <p:cNvPr id="7" name="Group 7"/>
          <p:cNvGrpSpPr/>
          <p:nvPr/>
        </p:nvGrpSpPr>
        <p:grpSpPr>
          <a:xfrm>
            <a:off x="17749838" y="7527480"/>
            <a:ext cx="47625" cy="1740345"/>
            <a:chOff x="0" y="0"/>
            <a:chExt cx="12543" cy="458362"/>
          </a:xfrm>
        </p:grpSpPr>
        <p:sp>
          <p:nvSpPr>
            <p:cNvPr id="8" name="Freeform 8"/>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sp>
        <p:sp>
          <p:nvSpPr>
            <p:cNvPr id="9" name="TextBox 9"/>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17259300" y="0"/>
            <a:ext cx="1028700" cy="1028700"/>
            <a:chOff x="0" y="0"/>
            <a:chExt cx="270933" cy="270933"/>
          </a:xfrm>
        </p:grpSpPr>
        <p:sp>
          <p:nvSpPr>
            <p:cNvPr id="11" name="Freeform 11"/>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12" name="TextBox 12"/>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7259300" y="9258300"/>
            <a:ext cx="1028700" cy="1028700"/>
            <a:chOff x="0" y="0"/>
            <a:chExt cx="270933" cy="270933"/>
          </a:xfrm>
        </p:grpSpPr>
        <p:sp>
          <p:nvSpPr>
            <p:cNvPr id="14" name="Freeform 14"/>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15" name="TextBox 15"/>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1028700" y="8039367"/>
            <a:ext cx="16230600" cy="721997"/>
          </a:xfrm>
          <a:prstGeom prst="rect">
            <a:avLst/>
          </a:prstGeom>
        </p:spPr>
        <p:txBody>
          <a:bodyPr lIns="0" tIns="0" rIns="0" bIns="0" rtlCol="0" anchor="t">
            <a:spAutoFit/>
          </a:bodyPr>
          <a:lstStyle/>
          <a:p>
            <a:pPr algn="ctr">
              <a:lnSpc>
                <a:spcPts val="5879"/>
              </a:lnSpc>
              <a:spcBef>
                <a:spcPct val="0"/>
              </a:spcBef>
            </a:pPr>
            <a:r>
              <a:rPr lang="en-US" sz="4199" b="1">
                <a:solidFill>
                  <a:srgbClr val="FCFCFC"/>
                </a:solidFill>
                <a:latin typeface="Garet Bold"/>
                <a:ea typeface="Garet Bold"/>
                <a:cs typeface="Garet Bold"/>
                <a:sym typeface="Garet Bold"/>
              </a:rPr>
              <a:t>THANK YOU</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348740" y="1162765"/>
            <a:ext cx="15590520" cy="834390"/>
          </a:xfrm>
          <a:prstGeom prst="rect">
            <a:avLst/>
          </a:prstGeom>
        </p:spPr>
        <p:txBody>
          <a:bodyPr lIns="0" tIns="0" rIns="0" bIns="0" rtlCol="0" anchor="t">
            <a:spAutoFit/>
          </a:bodyPr>
          <a:lstStyle/>
          <a:p>
            <a:pPr algn="l">
              <a:lnSpc>
                <a:spcPts val="6480"/>
              </a:lnSpc>
            </a:pPr>
            <a:r>
              <a:rPr lang="en-US" sz="6000" b="1" spc="-36">
                <a:solidFill>
                  <a:srgbClr val="000000"/>
                </a:solidFill>
                <a:latin typeface="Inter Bold"/>
                <a:ea typeface="Inter Bold"/>
                <a:cs typeface="Inter Bold"/>
                <a:sym typeface="Inter Bold"/>
              </a:rPr>
              <a:t>Outlines</a:t>
            </a:r>
          </a:p>
        </p:txBody>
      </p:sp>
      <p:sp>
        <p:nvSpPr>
          <p:cNvPr id="3" name="TextBox 3"/>
          <p:cNvSpPr txBox="1"/>
          <p:nvPr/>
        </p:nvSpPr>
        <p:spPr>
          <a:xfrm>
            <a:off x="1348740" y="3505741"/>
            <a:ext cx="15590520" cy="3832631"/>
          </a:xfrm>
          <a:prstGeom prst="rect">
            <a:avLst/>
          </a:prstGeom>
        </p:spPr>
        <p:txBody>
          <a:bodyPr lIns="0" tIns="0" rIns="0" bIns="0" rtlCol="0" anchor="t">
            <a:spAutoFit/>
          </a:bodyPr>
          <a:lstStyle/>
          <a:p>
            <a:pPr marL="796289" lvl="1" indent="-398145" algn="l">
              <a:lnSpc>
                <a:spcPts val="4276"/>
              </a:lnSpc>
              <a:buFont typeface="Arial"/>
              <a:buChar char="•"/>
            </a:pPr>
            <a:r>
              <a:rPr lang="en-US" sz="4399" spc="41">
                <a:solidFill>
                  <a:srgbClr val="000000"/>
                </a:solidFill>
                <a:latin typeface="Inter"/>
                <a:ea typeface="Inter"/>
                <a:cs typeface="Inter"/>
                <a:sym typeface="Inter"/>
              </a:rPr>
              <a:t>Introduction</a:t>
            </a:r>
          </a:p>
          <a:p>
            <a:pPr marL="796289" lvl="1" indent="-398145" algn="l">
              <a:lnSpc>
                <a:spcPts val="4276"/>
              </a:lnSpc>
              <a:buFont typeface="Arial"/>
              <a:buChar char="•"/>
            </a:pPr>
            <a:r>
              <a:rPr lang="en-US" sz="4399" spc="41">
                <a:solidFill>
                  <a:srgbClr val="000000"/>
                </a:solidFill>
                <a:latin typeface="Inter"/>
                <a:ea typeface="Inter"/>
                <a:cs typeface="Inter"/>
                <a:sym typeface="Inter"/>
              </a:rPr>
              <a:t>Problem Statement</a:t>
            </a:r>
          </a:p>
          <a:p>
            <a:pPr marL="796289" lvl="1" indent="-398145" algn="l">
              <a:lnSpc>
                <a:spcPts val="4276"/>
              </a:lnSpc>
              <a:buFont typeface="Arial"/>
              <a:buChar char="•"/>
            </a:pPr>
            <a:r>
              <a:rPr lang="en-US" sz="4399" spc="39">
                <a:solidFill>
                  <a:srgbClr val="000000"/>
                </a:solidFill>
                <a:latin typeface="Inter"/>
                <a:ea typeface="Inter"/>
                <a:cs typeface="Inter"/>
                <a:sym typeface="Inter"/>
              </a:rPr>
              <a:t>Objectives</a:t>
            </a:r>
          </a:p>
          <a:p>
            <a:pPr marL="796289" lvl="1" indent="-398145" algn="l">
              <a:lnSpc>
                <a:spcPts val="4276"/>
              </a:lnSpc>
              <a:buFont typeface="Arial"/>
              <a:buChar char="•"/>
            </a:pPr>
            <a:r>
              <a:rPr lang="en-US" sz="4399" spc="39">
                <a:solidFill>
                  <a:srgbClr val="000000"/>
                </a:solidFill>
                <a:latin typeface="Inter"/>
                <a:ea typeface="Inter"/>
                <a:cs typeface="Inter"/>
                <a:sym typeface="Inter"/>
              </a:rPr>
              <a:t>System Framework</a:t>
            </a:r>
          </a:p>
          <a:p>
            <a:pPr marL="796289" lvl="1" indent="-398145" algn="l">
              <a:lnSpc>
                <a:spcPts val="4276"/>
              </a:lnSpc>
              <a:buFont typeface="Arial"/>
              <a:buChar char="•"/>
            </a:pPr>
            <a:r>
              <a:rPr lang="en-US" sz="4399" spc="39">
                <a:solidFill>
                  <a:srgbClr val="000000"/>
                </a:solidFill>
                <a:latin typeface="Inter"/>
                <a:ea typeface="Inter"/>
                <a:cs typeface="Inter"/>
                <a:sym typeface="Inter"/>
              </a:rPr>
              <a:t>Progression</a:t>
            </a:r>
          </a:p>
          <a:p>
            <a:pPr marL="796289" lvl="1" indent="-398145" algn="l">
              <a:lnSpc>
                <a:spcPts val="4276"/>
              </a:lnSpc>
              <a:buFont typeface="Arial"/>
              <a:buChar char="•"/>
            </a:pPr>
            <a:r>
              <a:rPr lang="en-US" sz="4399" spc="41">
                <a:solidFill>
                  <a:srgbClr val="000000"/>
                </a:solidFill>
                <a:latin typeface="Inter"/>
                <a:ea typeface="Inter"/>
                <a:cs typeface="Inter"/>
                <a:sym typeface="Inter"/>
              </a:rPr>
              <a:t>Algorithm</a:t>
            </a:r>
          </a:p>
          <a:p>
            <a:pPr marL="796289" lvl="1" indent="-398145" algn="l">
              <a:lnSpc>
                <a:spcPts val="4276"/>
              </a:lnSpc>
              <a:buFont typeface="Arial"/>
              <a:buChar char="•"/>
            </a:pPr>
            <a:r>
              <a:rPr lang="en-US" sz="4399" spc="41">
                <a:solidFill>
                  <a:srgbClr val="000000"/>
                </a:solidFill>
                <a:latin typeface="Inter"/>
                <a:ea typeface="Inter"/>
                <a:cs typeface="Inter"/>
                <a:sym typeface="Inter"/>
              </a:rPr>
              <a:t>Conclusion</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1251002" y="2506665"/>
            <a:ext cx="5247120" cy="5481595"/>
          </a:xfrm>
          <a:custGeom>
            <a:avLst/>
            <a:gdLst/>
            <a:ahLst/>
            <a:cxnLst/>
            <a:rect l="l" t="t" r="r" b="b"/>
            <a:pathLst>
              <a:path w="5247120" h="5481595">
                <a:moveTo>
                  <a:pt x="0" y="0"/>
                </a:moveTo>
                <a:lnTo>
                  <a:pt x="5247120" y="0"/>
                </a:lnTo>
                <a:lnTo>
                  <a:pt x="5247120" y="5481596"/>
                </a:lnTo>
                <a:lnTo>
                  <a:pt x="0" y="5481596"/>
                </a:lnTo>
                <a:lnTo>
                  <a:pt x="0" y="0"/>
                </a:lnTo>
                <a:close/>
              </a:path>
            </a:pathLst>
          </a:custGeom>
          <a:blipFill>
            <a:blip r:embed="rId2"/>
            <a:stretch>
              <a:fillRect l="-17507" r="-19500"/>
            </a:stretch>
          </a:blipFill>
        </p:spPr>
      </p:sp>
      <p:sp>
        <p:nvSpPr>
          <p:cNvPr id="12" name="TextBox 12"/>
          <p:cNvSpPr txBox="1"/>
          <p:nvPr/>
        </p:nvSpPr>
        <p:spPr>
          <a:xfrm>
            <a:off x="8050697" y="1472692"/>
            <a:ext cx="5956340" cy="1011430"/>
          </a:xfrm>
          <a:prstGeom prst="rect">
            <a:avLst/>
          </a:prstGeom>
        </p:spPr>
        <p:txBody>
          <a:bodyPr lIns="0" tIns="0" rIns="0" bIns="0" rtlCol="0" anchor="t">
            <a:spAutoFit/>
          </a:bodyPr>
          <a:lstStyle/>
          <a:p>
            <a:pPr algn="ctr">
              <a:lnSpc>
                <a:spcPts val="8301"/>
              </a:lnSpc>
              <a:spcBef>
                <a:spcPct val="0"/>
              </a:spcBef>
            </a:pPr>
            <a:r>
              <a:rPr lang="en-US" sz="5929" b="1" spc="55">
                <a:solidFill>
                  <a:srgbClr val="02CDFF"/>
                </a:solidFill>
                <a:latin typeface="Inter Bold"/>
                <a:ea typeface="Inter Bold"/>
                <a:cs typeface="Inter Bold"/>
                <a:sym typeface="Inter Bold"/>
              </a:rPr>
              <a:t>INTRODUCTION</a:t>
            </a:r>
          </a:p>
        </p:txBody>
      </p:sp>
      <p:sp>
        <p:nvSpPr>
          <p:cNvPr id="13" name="TextBox 13"/>
          <p:cNvSpPr txBox="1"/>
          <p:nvPr/>
        </p:nvSpPr>
        <p:spPr>
          <a:xfrm>
            <a:off x="7841919" y="3286040"/>
            <a:ext cx="8554907" cy="3884745"/>
          </a:xfrm>
          <a:prstGeom prst="rect">
            <a:avLst/>
          </a:prstGeom>
        </p:spPr>
        <p:txBody>
          <a:bodyPr lIns="0" tIns="0" rIns="0" bIns="0" rtlCol="0" anchor="t">
            <a:spAutoFit/>
          </a:bodyPr>
          <a:lstStyle/>
          <a:p>
            <a:pPr marL="476326" lvl="1" indent="-238163" algn="just">
              <a:lnSpc>
                <a:spcPts val="3088"/>
              </a:lnSpc>
              <a:buFont typeface="Arial"/>
              <a:buChar char="•"/>
            </a:pPr>
            <a:r>
              <a:rPr lang="en-US" sz="2206">
                <a:solidFill>
                  <a:srgbClr val="000000"/>
                </a:solidFill>
                <a:latin typeface="Open Sans"/>
                <a:ea typeface="Open Sans"/>
                <a:cs typeface="Open Sans"/>
                <a:sym typeface="Open Sans"/>
              </a:rPr>
              <a:t>Pneumonia is a common and potentially life-threatening respiratory infection, and early and accurate diagnosis is crucial.</a:t>
            </a:r>
          </a:p>
          <a:p>
            <a:pPr marL="476326" lvl="1" indent="-238163" algn="just">
              <a:lnSpc>
                <a:spcPts val="3088"/>
              </a:lnSpc>
              <a:buFont typeface="Arial"/>
              <a:buChar char="•"/>
            </a:pPr>
            <a:r>
              <a:rPr lang="en-US" sz="2206">
                <a:solidFill>
                  <a:srgbClr val="000000"/>
                </a:solidFill>
                <a:latin typeface="Open Sans"/>
                <a:ea typeface="Open Sans"/>
                <a:cs typeface="Open Sans"/>
                <a:sym typeface="Open Sans"/>
              </a:rPr>
              <a:t>Chest X-ray imaging is a primary diagnostic tool for pneumonia, and the integration of ML and DL has significantly improved the speed and accuracy of pneumonia detection.</a:t>
            </a:r>
          </a:p>
          <a:p>
            <a:pPr marL="476326" lvl="1" indent="-238163" algn="just">
              <a:lnSpc>
                <a:spcPts val="3088"/>
              </a:lnSpc>
              <a:spcBef>
                <a:spcPct val="0"/>
              </a:spcBef>
              <a:buFont typeface="Arial"/>
              <a:buChar char="•"/>
            </a:pPr>
            <a:r>
              <a:rPr lang="en-US" sz="2206">
                <a:solidFill>
                  <a:srgbClr val="000000"/>
                </a:solidFill>
                <a:latin typeface="Open Sans"/>
                <a:ea typeface="Open Sans"/>
                <a:cs typeface="Open Sans"/>
                <a:sym typeface="Open Sans"/>
              </a:rPr>
              <a:t> However, these models are often complex and their decision-making processes can be difficult to understand, which is why there is a pressing need for interpretable artificial intelligence</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459178" y="4161852"/>
            <a:ext cx="6296420" cy="3365628"/>
          </a:xfrm>
          <a:custGeom>
            <a:avLst/>
            <a:gdLst/>
            <a:ahLst/>
            <a:cxnLst/>
            <a:rect l="l" t="t" r="r" b="b"/>
            <a:pathLst>
              <a:path w="6296420" h="3365628">
                <a:moveTo>
                  <a:pt x="0" y="0"/>
                </a:moveTo>
                <a:lnTo>
                  <a:pt x="6296420" y="0"/>
                </a:lnTo>
                <a:lnTo>
                  <a:pt x="6296420" y="3365628"/>
                </a:lnTo>
                <a:lnTo>
                  <a:pt x="0" y="3365628"/>
                </a:lnTo>
                <a:lnTo>
                  <a:pt x="0" y="0"/>
                </a:lnTo>
                <a:close/>
              </a:path>
            </a:pathLst>
          </a:custGeom>
          <a:blipFill>
            <a:blip r:embed="rId2"/>
            <a:stretch>
              <a:fillRect/>
            </a:stretch>
          </a:blipFill>
        </p:spPr>
      </p:sp>
      <p:sp>
        <p:nvSpPr>
          <p:cNvPr id="12" name="TextBox 12"/>
          <p:cNvSpPr txBox="1"/>
          <p:nvPr/>
        </p:nvSpPr>
        <p:spPr>
          <a:xfrm>
            <a:off x="7097235" y="1551420"/>
            <a:ext cx="9364504" cy="1044448"/>
          </a:xfrm>
          <a:prstGeom prst="rect">
            <a:avLst/>
          </a:prstGeom>
        </p:spPr>
        <p:txBody>
          <a:bodyPr lIns="0" tIns="0" rIns="0" bIns="0" rtlCol="0" anchor="t">
            <a:spAutoFit/>
          </a:bodyPr>
          <a:lstStyle/>
          <a:p>
            <a:pPr algn="ctr">
              <a:lnSpc>
                <a:spcPts val="8581"/>
              </a:lnSpc>
            </a:pPr>
            <a:r>
              <a:rPr lang="en-US" sz="6129" b="1">
                <a:solidFill>
                  <a:srgbClr val="02CDFF"/>
                </a:solidFill>
                <a:latin typeface="Inter Bold"/>
                <a:ea typeface="Inter Bold"/>
                <a:cs typeface="Inter Bold"/>
                <a:sym typeface="Inter Bold"/>
              </a:rPr>
              <a:t>PROBLEM STATEMENTS</a:t>
            </a:r>
          </a:p>
        </p:txBody>
      </p:sp>
      <p:sp>
        <p:nvSpPr>
          <p:cNvPr id="13" name="TextBox 13"/>
          <p:cNvSpPr txBox="1"/>
          <p:nvPr/>
        </p:nvSpPr>
        <p:spPr>
          <a:xfrm>
            <a:off x="7097235" y="4598069"/>
            <a:ext cx="9736807" cy="2734311"/>
          </a:xfrm>
          <a:prstGeom prst="rect">
            <a:avLst/>
          </a:prstGeom>
        </p:spPr>
        <p:txBody>
          <a:bodyPr lIns="0" tIns="0" rIns="0" bIns="0" rtlCol="0" anchor="t">
            <a:spAutoFit/>
          </a:bodyPr>
          <a:lstStyle/>
          <a:p>
            <a:pPr marL="561336" lvl="1" indent="-280668" algn="just">
              <a:lnSpc>
                <a:spcPts val="3639"/>
              </a:lnSpc>
              <a:buFont typeface="Arial"/>
              <a:buChar char="•"/>
            </a:pPr>
            <a:r>
              <a:rPr lang="en-US" sz="2599">
                <a:solidFill>
                  <a:srgbClr val="000000"/>
                </a:solidFill>
                <a:latin typeface="Open Sans"/>
                <a:ea typeface="Open Sans"/>
                <a:cs typeface="Open Sans"/>
                <a:sym typeface="Open Sans"/>
              </a:rPr>
              <a:t>To evaluate existing deep learning models for pneumonia prediction using chest x-ray images</a:t>
            </a:r>
          </a:p>
          <a:p>
            <a:pPr marL="561336" lvl="1" indent="-280668" algn="just">
              <a:lnSpc>
                <a:spcPts val="3639"/>
              </a:lnSpc>
              <a:buFont typeface="Arial"/>
              <a:buChar char="•"/>
            </a:pPr>
            <a:r>
              <a:rPr lang="en-US" sz="2599">
                <a:solidFill>
                  <a:srgbClr val="000000"/>
                </a:solidFill>
                <a:latin typeface="Open Sans"/>
                <a:ea typeface="Open Sans"/>
                <a:cs typeface="Open Sans"/>
                <a:sym typeface="Open Sans"/>
              </a:rPr>
              <a:t>To incorporate X-AI technique in deep learning models for trustworthy prediction of pneumonia using chest x-ray images</a:t>
            </a:r>
          </a:p>
          <a:p>
            <a:pPr algn="just">
              <a:lnSpc>
                <a:spcPts val="3639"/>
              </a:lnSpc>
              <a:spcBef>
                <a:spcPct val="0"/>
              </a:spcBef>
            </a:pPr>
            <a:endParaRPr lang="en-US" sz="2599">
              <a:solidFill>
                <a:srgbClr val="000000"/>
              </a:solidFill>
              <a:latin typeface="Open Sans"/>
              <a:ea typeface="Open Sans"/>
              <a:cs typeface="Open Sans"/>
              <a:sym typeface="Open San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2C64A9">
                    <a:alpha val="100000"/>
                  </a:srgbClr>
                </a:gs>
              </a:gsLst>
              <a:lin ang="0"/>
            </a:gradFill>
          </p:spPr>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2C64A9">
                    <a:alpha val="100000"/>
                  </a:srgbClr>
                </a:gs>
              </a:gsLst>
              <a:lin ang="0"/>
            </a:gra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5307472" y="6672678"/>
            <a:ext cx="7673056" cy="7673056"/>
          </a:xfrm>
          <a:custGeom>
            <a:avLst/>
            <a:gdLst/>
            <a:ahLst/>
            <a:cxnLst/>
            <a:rect l="l" t="t" r="r" b="b"/>
            <a:pathLst>
              <a:path w="7673056" h="7673056">
                <a:moveTo>
                  <a:pt x="0" y="0"/>
                </a:moveTo>
                <a:lnTo>
                  <a:pt x="7673056" y="0"/>
                </a:lnTo>
                <a:lnTo>
                  <a:pt x="7673056" y="7673056"/>
                </a:lnTo>
                <a:lnTo>
                  <a:pt x="0" y="767305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2" name="Freeform 12"/>
          <p:cNvSpPr/>
          <p:nvPr/>
        </p:nvSpPr>
        <p:spPr>
          <a:xfrm>
            <a:off x="8024816" y="5501099"/>
            <a:ext cx="2238367" cy="2238367"/>
          </a:xfrm>
          <a:custGeom>
            <a:avLst/>
            <a:gdLst/>
            <a:ahLst/>
            <a:cxnLst/>
            <a:rect l="l" t="t" r="r" b="b"/>
            <a:pathLst>
              <a:path w="2238367" h="2238367">
                <a:moveTo>
                  <a:pt x="0" y="0"/>
                </a:moveTo>
                <a:lnTo>
                  <a:pt x="2238368" y="0"/>
                </a:lnTo>
                <a:lnTo>
                  <a:pt x="2238368" y="2238367"/>
                </a:lnTo>
                <a:lnTo>
                  <a:pt x="0" y="2238367"/>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3" name="Freeform 13"/>
          <p:cNvSpPr/>
          <p:nvPr/>
        </p:nvSpPr>
        <p:spPr>
          <a:xfrm>
            <a:off x="11539534" y="7377531"/>
            <a:ext cx="2238367" cy="2238367"/>
          </a:xfrm>
          <a:custGeom>
            <a:avLst/>
            <a:gdLst/>
            <a:ahLst/>
            <a:cxnLst/>
            <a:rect l="l" t="t" r="r" b="b"/>
            <a:pathLst>
              <a:path w="2238367" h="2238367">
                <a:moveTo>
                  <a:pt x="0" y="0"/>
                </a:moveTo>
                <a:lnTo>
                  <a:pt x="2238367" y="0"/>
                </a:lnTo>
                <a:lnTo>
                  <a:pt x="2238367" y="2238368"/>
                </a:lnTo>
                <a:lnTo>
                  <a:pt x="0" y="2238368"/>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4" name="Freeform 14"/>
          <p:cNvSpPr/>
          <p:nvPr/>
        </p:nvSpPr>
        <p:spPr>
          <a:xfrm>
            <a:off x="4510099" y="7377531"/>
            <a:ext cx="2238367" cy="2238367"/>
          </a:xfrm>
          <a:custGeom>
            <a:avLst/>
            <a:gdLst/>
            <a:ahLst/>
            <a:cxnLst/>
            <a:rect l="l" t="t" r="r" b="b"/>
            <a:pathLst>
              <a:path w="2238367" h="2238367">
                <a:moveTo>
                  <a:pt x="0" y="0"/>
                </a:moveTo>
                <a:lnTo>
                  <a:pt x="2238367" y="0"/>
                </a:lnTo>
                <a:lnTo>
                  <a:pt x="2238367" y="2238368"/>
                </a:lnTo>
                <a:lnTo>
                  <a:pt x="0" y="2238368"/>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grpSp>
        <p:nvGrpSpPr>
          <p:cNvPr id="15" name="Group 15"/>
          <p:cNvGrpSpPr/>
          <p:nvPr/>
        </p:nvGrpSpPr>
        <p:grpSpPr>
          <a:xfrm>
            <a:off x="1028700" y="4238073"/>
            <a:ext cx="3474003" cy="718471"/>
            <a:chOff x="0" y="0"/>
            <a:chExt cx="914964" cy="189227"/>
          </a:xfrm>
        </p:grpSpPr>
        <p:sp>
          <p:nvSpPr>
            <p:cNvPr id="16" name="Freeform 16"/>
            <p:cNvSpPr/>
            <p:nvPr/>
          </p:nvSpPr>
          <p:spPr>
            <a:xfrm>
              <a:off x="0" y="0"/>
              <a:ext cx="914964" cy="189227"/>
            </a:xfrm>
            <a:custGeom>
              <a:avLst/>
              <a:gdLst/>
              <a:ahLst/>
              <a:cxnLst/>
              <a:rect l="l" t="t" r="r" b="b"/>
              <a:pathLst>
                <a:path w="914964" h="189227">
                  <a:moveTo>
                    <a:pt x="0" y="0"/>
                  </a:moveTo>
                  <a:lnTo>
                    <a:pt x="914964" y="0"/>
                  </a:lnTo>
                  <a:lnTo>
                    <a:pt x="914964" y="189227"/>
                  </a:lnTo>
                  <a:lnTo>
                    <a:pt x="0" y="189227"/>
                  </a:lnTo>
                  <a:close/>
                </a:path>
              </a:pathLst>
            </a:custGeom>
            <a:solidFill>
              <a:srgbClr val="289DD2"/>
            </a:solidFill>
          </p:spPr>
        </p:sp>
        <p:sp>
          <p:nvSpPr>
            <p:cNvPr id="17" name="TextBox 17"/>
            <p:cNvSpPr txBox="1"/>
            <p:nvPr/>
          </p:nvSpPr>
          <p:spPr>
            <a:xfrm>
              <a:off x="0" y="-28575"/>
              <a:ext cx="914964" cy="217802"/>
            </a:xfrm>
            <a:prstGeom prst="rect">
              <a:avLst/>
            </a:prstGeom>
          </p:spPr>
          <p:txBody>
            <a:bodyPr lIns="50800" tIns="50800" rIns="50800" bIns="50800" rtlCol="0" anchor="ctr"/>
            <a:lstStyle/>
            <a:p>
              <a:pPr marL="0" lvl="0" indent="0" algn="ctr">
                <a:lnSpc>
                  <a:spcPts val="2320"/>
                </a:lnSpc>
                <a:spcBef>
                  <a:spcPct val="0"/>
                </a:spcBef>
              </a:pPr>
              <a:r>
                <a:rPr lang="en-US" sz="1681" b="1" spc="16">
                  <a:solidFill>
                    <a:srgbClr val="FCFCFC"/>
                  </a:solidFill>
                  <a:latin typeface="Inter Bold"/>
                  <a:ea typeface="Inter Bold"/>
                  <a:cs typeface="Inter Bold"/>
                  <a:sym typeface="Inter Bold"/>
                </a:rPr>
                <a:t>Data Collection &amp; Deep Learning Model Training</a:t>
              </a:r>
            </a:p>
          </p:txBody>
        </p:sp>
      </p:grpSp>
      <p:grpSp>
        <p:nvGrpSpPr>
          <p:cNvPr id="18" name="Group 18"/>
          <p:cNvGrpSpPr/>
          <p:nvPr/>
        </p:nvGrpSpPr>
        <p:grpSpPr>
          <a:xfrm>
            <a:off x="7232392" y="2877949"/>
            <a:ext cx="3474003" cy="647719"/>
            <a:chOff x="0" y="0"/>
            <a:chExt cx="914964" cy="170593"/>
          </a:xfrm>
        </p:grpSpPr>
        <p:sp>
          <p:nvSpPr>
            <p:cNvPr id="19" name="Freeform 19"/>
            <p:cNvSpPr/>
            <p:nvPr/>
          </p:nvSpPr>
          <p:spPr>
            <a:xfrm>
              <a:off x="0" y="0"/>
              <a:ext cx="914964" cy="170593"/>
            </a:xfrm>
            <a:custGeom>
              <a:avLst/>
              <a:gdLst/>
              <a:ahLst/>
              <a:cxnLst/>
              <a:rect l="l" t="t" r="r" b="b"/>
              <a:pathLst>
                <a:path w="914964" h="170593">
                  <a:moveTo>
                    <a:pt x="0" y="0"/>
                  </a:moveTo>
                  <a:lnTo>
                    <a:pt x="914964" y="0"/>
                  </a:lnTo>
                  <a:lnTo>
                    <a:pt x="914964" y="170593"/>
                  </a:lnTo>
                  <a:lnTo>
                    <a:pt x="0" y="170593"/>
                  </a:lnTo>
                  <a:close/>
                </a:path>
              </a:pathLst>
            </a:custGeom>
            <a:solidFill>
              <a:srgbClr val="289DD2"/>
            </a:solidFill>
          </p:spPr>
        </p:sp>
        <p:sp>
          <p:nvSpPr>
            <p:cNvPr id="20" name="TextBox 20"/>
            <p:cNvSpPr txBox="1"/>
            <p:nvPr/>
          </p:nvSpPr>
          <p:spPr>
            <a:xfrm>
              <a:off x="0" y="-28575"/>
              <a:ext cx="914964" cy="199168"/>
            </a:xfrm>
            <a:prstGeom prst="rect">
              <a:avLst/>
            </a:prstGeom>
          </p:spPr>
          <p:txBody>
            <a:bodyPr lIns="50800" tIns="50800" rIns="50800" bIns="50800" rtlCol="0" anchor="ctr"/>
            <a:lstStyle/>
            <a:p>
              <a:pPr marL="0" lvl="0" indent="0" algn="ctr">
                <a:lnSpc>
                  <a:spcPts val="2318"/>
                </a:lnSpc>
                <a:spcBef>
                  <a:spcPct val="0"/>
                </a:spcBef>
              </a:pPr>
              <a:r>
                <a:rPr lang="en-US" sz="1679" b="1" spc="16">
                  <a:solidFill>
                    <a:srgbClr val="FFFFFF"/>
                  </a:solidFill>
                  <a:latin typeface="Inter Bold"/>
                  <a:ea typeface="Inter Bold"/>
                  <a:cs typeface="Inter Bold"/>
                  <a:sym typeface="Inter Bold"/>
                </a:rPr>
                <a:t>Integrating Explainable AI (XAI)</a:t>
              </a:r>
            </a:p>
          </p:txBody>
        </p:sp>
      </p:grpSp>
      <p:grpSp>
        <p:nvGrpSpPr>
          <p:cNvPr id="21" name="Group 21"/>
          <p:cNvGrpSpPr/>
          <p:nvPr/>
        </p:nvGrpSpPr>
        <p:grpSpPr>
          <a:xfrm>
            <a:off x="13777901" y="4238073"/>
            <a:ext cx="3474003" cy="647719"/>
            <a:chOff x="0" y="0"/>
            <a:chExt cx="914964" cy="170593"/>
          </a:xfrm>
        </p:grpSpPr>
        <p:sp>
          <p:nvSpPr>
            <p:cNvPr id="22" name="Freeform 22"/>
            <p:cNvSpPr/>
            <p:nvPr/>
          </p:nvSpPr>
          <p:spPr>
            <a:xfrm>
              <a:off x="0" y="0"/>
              <a:ext cx="914964" cy="170593"/>
            </a:xfrm>
            <a:custGeom>
              <a:avLst/>
              <a:gdLst/>
              <a:ahLst/>
              <a:cxnLst/>
              <a:rect l="l" t="t" r="r" b="b"/>
              <a:pathLst>
                <a:path w="914964" h="170593">
                  <a:moveTo>
                    <a:pt x="0" y="0"/>
                  </a:moveTo>
                  <a:lnTo>
                    <a:pt x="914964" y="0"/>
                  </a:lnTo>
                  <a:lnTo>
                    <a:pt x="914964" y="170593"/>
                  </a:lnTo>
                  <a:lnTo>
                    <a:pt x="0" y="170593"/>
                  </a:lnTo>
                  <a:close/>
                </a:path>
              </a:pathLst>
            </a:custGeom>
            <a:solidFill>
              <a:srgbClr val="289DD2"/>
            </a:solidFill>
          </p:spPr>
        </p:sp>
        <p:sp>
          <p:nvSpPr>
            <p:cNvPr id="23" name="TextBox 23"/>
            <p:cNvSpPr txBox="1"/>
            <p:nvPr/>
          </p:nvSpPr>
          <p:spPr>
            <a:xfrm>
              <a:off x="0" y="-28575"/>
              <a:ext cx="914964" cy="199168"/>
            </a:xfrm>
            <a:prstGeom prst="rect">
              <a:avLst/>
            </a:prstGeom>
          </p:spPr>
          <p:txBody>
            <a:bodyPr lIns="50800" tIns="50800" rIns="50800" bIns="50800" rtlCol="0" anchor="ctr"/>
            <a:lstStyle/>
            <a:p>
              <a:pPr marL="0" lvl="0" indent="0" algn="ctr">
                <a:lnSpc>
                  <a:spcPts val="2318"/>
                </a:lnSpc>
                <a:spcBef>
                  <a:spcPct val="0"/>
                </a:spcBef>
              </a:pPr>
              <a:r>
                <a:rPr lang="en-US" sz="1679" b="1" spc="16">
                  <a:solidFill>
                    <a:srgbClr val="FFFFFF"/>
                  </a:solidFill>
                  <a:latin typeface="Inter Bold"/>
                  <a:ea typeface="Inter Bold"/>
                  <a:cs typeface="Inter Bold"/>
                  <a:sym typeface="Inter Bold"/>
                </a:rPr>
                <a:t>Dataset Incrementation</a:t>
              </a:r>
            </a:p>
          </p:txBody>
        </p:sp>
      </p:grpSp>
      <p:sp>
        <p:nvSpPr>
          <p:cNvPr id="24" name="Freeform 24"/>
          <p:cNvSpPr/>
          <p:nvPr/>
        </p:nvSpPr>
        <p:spPr>
          <a:xfrm>
            <a:off x="8365273" y="5820077"/>
            <a:ext cx="1557454" cy="1557454"/>
          </a:xfrm>
          <a:custGeom>
            <a:avLst/>
            <a:gdLst/>
            <a:ahLst/>
            <a:cxnLst/>
            <a:rect l="l" t="t" r="r" b="b"/>
            <a:pathLst>
              <a:path w="1557454" h="1557454">
                <a:moveTo>
                  <a:pt x="0" y="0"/>
                </a:moveTo>
                <a:lnTo>
                  <a:pt x="1557454" y="0"/>
                </a:lnTo>
                <a:lnTo>
                  <a:pt x="1557454" y="1557454"/>
                </a:lnTo>
                <a:lnTo>
                  <a:pt x="0" y="1557454"/>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5" name="Freeform 25"/>
          <p:cNvSpPr/>
          <p:nvPr/>
        </p:nvSpPr>
        <p:spPr>
          <a:xfrm>
            <a:off x="12034382" y="7904879"/>
            <a:ext cx="1248670" cy="1183671"/>
          </a:xfrm>
          <a:custGeom>
            <a:avLst/>
            <a:gdLst/>
            <a:ahLst/>
            <a:cxnLst/>
            <a:rect l="l" t="t" r="r" b="b"/>
            <a:pathLst>
              <a:path w="1248670" h="1183671">
                <a:moveTo>
                  <a:pt x="0" y="0"/>
                </a:moveTo>
                <a:lnTo>
                  <a:pt x="1248671" y="0"/>
                </a:lnTo>
                <a:lnTo>
                  <a:pt x="1248671" y="1183671"/>
                </a:lnTo>
                <a:lnTo>
                  <a:pt x="0" y="1183671"/>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26" name="Freeform 26"/>
          <p:cNvSpPr/>
          <p:nvPr/>
        </p:nvSpPr>
        <p:spPr>
          <a:xfrm>
            <a:off x="4955151" y="7904879"/>
            <a:ext cx="1348264" cy="1493256"/>
          </a:xfrm>
          <a:custGeom>
            <a:avLst/>
            <a:gdLst/>
            <a:ahLst/>
            <a:cxnLst/>
            <a:rect l="l" t="t" r="r" b="b"/>
            <a:pathLst>
              <a:path w="1348264" h="1493256">
                <a:moveTo>
                  <a:pt x="0" y="0"/>
                </a:moveTo>
                <a:lnTo>
                  <a:pt x="1348263" y="0"/>
                </a:lnTo>
                <a:lnTo>
                  <a:pt x="1348263" y="1493257"/>
                </a:lnTo>
                <a:lnTo>
                  <a:pt x="0" y="1493257"/>
                </a:lnTo>
                <a:lnTo>
                  <a:pt x="0" y="0"/>
                </a:lnTo>
                <a:close/>
              </a:path>
            </a:pathLst>
          </a:custGeom>
          <a:blipFill>
            <a:blip r:embed="rId10">
              <a:extLst>
                <a:ext uri="{96DAC541-7B7A-43D3-8B79-37D633B846F1}">
                  <asvg:svgBlip xmlns:asvg="http://schemas.microsoft.com/office/drawing/2016/SVG/main" xmlns="" r:embed="rId11"/>
                </a:ext>
              </a:extLst>
            </a:blip>
            <a:stretch>
              <a:fillRect/>
            </a:stretch>
          </a:blipFill>
        </p:spPr>
      </p:sp>
      <p:sp>
        <p:nvSpPr>
          <p:cNvPr id="27" name="TextBox 27"/>
          <p:cNvSpPr txBox="1"/>
          <p:nvPr/>
        </p:nvSpPr>
        <p:spPr>
          <a:xfrm>
            <a:off x="1315565" y="1171575"/>
            <a:ext cx="15280484" cy="752246"/>
          </a:xfrm>
          <a:prstGeom prst="rect">
            <a:avLst/>
          </a:prstGeom>
        </p:spPr>
        <p:txBody>
          <a:bodyPr lIns="0" tIns="0" rIns="0" bIns="0" rtlCol="0" anchor="t">
            <a:spAutoFit/>
          </a:bodyPr>
          <a:lstStyle/>
          <a:p>
            <a:pPr marL="0" lvl="0" indent="0" algn="ctr">
              <a:lnSpc>
                <a:spcPts val="5692"/>
              </a:lnSpc>
              <a:spcBef>
                <a:spcPct val="0"/>
              </a:spcBef>
            </a:pPr>
            <a:r>
              <a:rPr lang="en-US" sz="5930" b="1" spc="-355">
                <a:solidFill>
                  <a:srgbClr val="02CDFF"/>
                </a:solidFill>
                <a:latin typeface="Inter Bold"/>
                <a:ea typeface="Inter Bold"/>
                <a:cs typeface="Inter Bold"/>
                <a:sym typeface="Inter Bold"/>
              </a:rPr>
              <a:t>OBJECTIVES</a:t>
            </a:r>
          </a:p>
        </p:txBody>
      </p:sp>
      <p:sp>
        <p:nvSpPr>
          <p:cNvPr id="28" name="TextBox 28"/>
          <p:cNvSpPr txBox="1"/>
          <p:nvPr/>
        </p:nvSpPr>
        <p:spPr>
          <a:xfrm>
            <a:off x="910373" y="5105400"/>
            <a:ext cx="3710656" cy="1658636"/>
          </a:xfrm>
          <a:prstGeom prst="rect">
            <a:avLst/>
          </a:prstGeom>
        </p:spPr>
        <p:txBody>
          <a:bodyPr lIns="0" tIns="0" rIns="0" bIns="0" rtlCol="0" anchor="t">
            <a:spAutoFit/>
          </a:bodyPr>
          <a:lstStyle/>
          <a:p>
            <a:pPr algn="ctr">
              <a:lnSpc>
                <a:spcPts val="2222"/>
              </a:lnSpc>
            </a:pPr>
            <a:r>
              <a:rPr lang="en-US" sz="1610" spc="157">
                <a:solidFill>
                  <a:srgbClr val="231F20"/>
                </a:solidFill>
                <a:latin typeface="Inter"/>
                <a:ea typeface="Inter"/>
                <a:cs typeface="Inter"/>
                <a:sym typeface="Inter"/>
              </a:rPr>
              <a:t>Collecting and pre-processing data to train deep learning models for accurate analysis, pattern recognition, and decision-making.</a:t>
            </a:r>
          </a:p>
          <a:p>
            <a:pPr marL="0" lvl="0" indent="0" algn="ctr">
              <a:lnSpc>
                <a:spcPts val="2222"/>
              </a:lnSpc>
              <a:spcBef>
                <a:spcPct val="0"/>
              </a:spcBef>
            </a:pPr>
            <a:endParaRPr lang="en-US" sz="1610" spc="157">
              <a:solidFill>
                <a:srgbClr val="231F20"/>
              </a:solidFill>
              <a:latin typeface="Inter"/>
              <a:ea typeface="Inter"/>
              <a:cs typeface="Inter"/>
              <a:sym typeface="Inter"/>
            </a:endParaRPr>
          </a:p>
        </p:txBody>
      </p:sp>
      <p:sp>
        <p:nvSpPr>
          <p:cNvPr id="29" name="TextBox 29"/>
          <p:cNvSpPr txBox="1"/>
          <p:nvPr/>
        </p:nvSpPr>
        <p:spPr>
          <a:xfrm>
            <a:off x="7012140" y="3717000"/>
            <a:ext cx="3887334" cy="1658645"/>
          </a:xfrm>
          <a:prstGeom prst="rect">
            <a:avLst/>
          </a:prstGeom>
        </p:spPr>
        <p:txBody>
          <a:bodyPr lIns="0" tIns="0" rIns="0" bIns="0" rtlCol="0" anchor="t">
            <a:spAutoFit/>
          </a:bodyPr>
          <a:lstStyle/>
          <a:p>
            <a:pPr algn="ctr">
              <a:lnSpc>
                <a:spcPts val="2221"/>
              </a:lnSpc>
              <a:spcBef>
                <a:spcPct val="0"/>
              </a:spcBef>
            </a:pPr>
            <a:r>
              <a:rPr lang="en-US" sz="1610" spc="157">
                <a:solidFill>
                  <a:srgbClr val="231F20"/>
                </a:solidFill>
                <a:latin typeface="Inter"/>
                <a:ea typeface="Inter"/>
                <a:cs typeface="Inter"/>
                <a:sym typeface="Inter"/>
              </a:rPr>
              <a:t>Enhancing model transparency and interpretability by incorporating Explainable AI (XAI) techniques, ensuring trust, accountability, and better decision-making.</a:t>
            </a:r>
          </a:p>
        </p:txBody>
      </p:sp>
      <p:sp>
        <p:nvSpPr>
          <p:cNvPr id="30" name="TextBox 30"/>
          <p:cNvSpPr txBox="1"/>
          <p:nvPr/>
        </p:nvSpPr>
        <p:spPr>
          <a:xfrm>
            <a:off x="13834451" y="5077124"/>
            <a:ext cx="3360904" cy="1382649"/>
          </a:xfrm>
          <a:prstGeom prst="rect">
            <a:avLst/>
          </a:prstGeom>
        </p:spPr>
        <p:txBody>
          <a:bodyPr lIns="0" tIns="0" rIns="0" bIns="0" rtlCol="0" anchor="t">
            <a:spAutoFit/>
          </a:bodyPr>
          <a:lstStyle/>
          <a:p>
            <a:pPr marL="0" lvl="0" indent="0" algn="ctr">
              <a:lnSpc>
                <a:spcPts val="2207"/>
              </a:lnSpc>
              <a:spcBef>
                <a:spcPct val="0"/>
              </a:spcBef>
            </a:pPr>
            <a:r>
              <a:rPr lang="en-US" sz="1599" spc="156">
                <a:solidFill>
                  <a:srgbClr val="231F20"/>
                </a:solidFill>
                <a:latin typeface="Inter"/>
                <a:ea typeface="Inter"/>
                <a:cs typeface="Inter"/>
                <a:sym typeface="Inter"/>
              </a:rPr>
              <a:t>Expanding the dataset incrementally to improve model performance, enhance generalization, and adapt to new patterns over time.</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4800124" y="1095904"/>
            <a:ext cx="8687753" cy="1044448"/>
          </a:xfrm>
          <a:prstGeom prst="rect">
            <a:avLst/>
          </a:prstGeom>
        </p:spPr>
        <p:txBody>
          <a:bodyPr lIns="0" tIns="0" rIns="0" bIns="0" rtlCol="0" anchor="t">
            <a:spAutoFit/>
          </a:bodyPr>
          <a:lstStyle/>
          <a:p>
            <a:pPr algn="ctr">
              <a:lnSpc>
                <a:spcPts val="8581"/>
              </a:lnSpc>
            </a:pPr>
            <a:r>
              <a:rPr lang="en-US" sz="6129" b="1">
                <a:solidFill>
                  <a:srgbClr val="02CDFF"/>
                </a:solidFill>
                <a:latin typeface="Inter Bold"/>
                <a:ea typeface="Inter Bold"/>
                <a:cs typeface="Inter Bold"/>
                <a:sym typeface="Inter Bold"/>
              </a:rPr>
              <a:t>SYSTEM FRAMEWORK</a:t>
            </a:r>
          </a:p>
        </p:txBody>
      </p:sp>
      <p:sp>
        <p:nvSpPr>
          <p:cNvPr id="12" name="TextBox 12"/>
          <p:cNvSpPr txBox="1"/>
          <p:nvPr/>
        </p:nvSpPr>
        <p:spPr>
          <a:xfrm>
            <a:off x="5540454" y="9220200"/>
            <a:ext cx="7207091" cy="32321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Canva Sans"/>
                <a:ea typeface="Canva Sans"/>
                <a:cs typeface="Canva Sans"/>
                <a:sym typeface="Canva Sans"/>
              </a:rPr>
              <a:t>FIG 1: System framework for X-AI based pneumonia prediction</a:t>
            </a:r>
          </a:p>
        </p:txBody>
      </p:sp>
      <p:grpSp>
        <p:nvGrpSpPr>
          <p:cNvPr id="13" name="Group 13"/>
          <p:cNvGrpSpPr/>
          <p:nvPr/>
        </p:nvGrpSpPr>
        <p:grpSpPr>
          <a:xfrm>
            <a:off x="1860022" y="2770231"/>
            <a:ext cx="2321222" cy="2143259"/>
            <a:chOff x="0" y="0"/>
            <a:chExt cx="880290" cy="812800"/>
          </a:xfrm>
        </p:grpSpPr>
        <p:sp>
          <p:nvSpPr>
            <p:cNvPr id="14" name="Freeform 14"/>
            <p:cNvSpPr/>
            <p:nvPr/>
          </p:nvSpPr>
          <p:spPr>
            <a:xfrm>
              <a:off x="0" y="0"/>
              <a:ext cx="880290" cy="812800"/>
            </a:xfrm>
            <a:custGeom>
              <a:avLst/>
              <a:gdLst/>
              <a:ahLst/>
              <a:cxnLst/>
              <a:rect l="l" t="t" r="r" b="b"/>
              <a:pathLst>
                <a:path w="880290" h="812800">
                  <a:moveTo>
                    <a:pt x="100058" y="0"/>
                  </a:moveTo>
                  <a:lnTo>
                    <a:pt x="780232" y="0"/>
                  </a:lnTo>
                  <a:cubicBezTo>
                    <a:pt x="806769" y="0"/>
                    <a:pt x="832219" y="10542"/>
                    <a:pt x="850984" y="29306"/>
                  </a:cubicBezTo>
                  <a:cubicBezTo>
                    <a:pt x="869748" y="48071"/>
                    <a:pt x="880290" y="73521"/>
                    <a:pt x="880290" y="100058"/>
                  </a:cubicBezTo>
                  <a:lnTo>
                    <a:pt x="880290" y="712742"/>
                  </a:lnTo>
                  <a:cubicBezTo>
                    <a:pt x="880290" y="768002"/>
                    <a:pt x="835492" y="812800"/>
                    <a:pt x="780232" y="812800"/>
                  </a:cubicBezTo>
                  <a:lnTo>
                    <a:pt x="100058" y="812800"/>
                  </a:lnTo>
                  <a:cubicBezTo>
                    <a:pt x="44798" y="812800"/>
                    <a:pt x="0" y="768002"/>
                    <a:pt x="0" y="712742"/>
                  </a:cubicBezTo>
                  <a:lnTo>
                    <a:pt x="0" y="100058"/>
                  </a:lnTo>
                  <a:cubicBezTo>
                    <a:pt x="0" y="44798"/>
                    <a:pt x="44798" y="0"/>
                    <a:pt x="100058" y="0"/>
                  </a:cubicBezTo>
                  <a:close/>
                </a:path>
              </a:pathLst>
            </a:custGeom>
            <a:solidFill>
              <a:srgbClr val="00BF63"/>
            </a:solidFill>
            <a:ln w="19050" cap="rnd">
              <a:solidFill>
                <a:srgbClr val="000000"/>
              </a:solidFill>
              <a:prstDash val="solid"/>
              <a:round/>
            </a:ln>
          </p:spPr>
        </p:sp>
        <p:sp>
          <p:nvSpPr>
            <p:cNvPr id="15" name="TextBox 15"/>
            <p:cNvSpPr txBox="1"/>
            <p:nvPr/>
          </p:nvSpPr>
          <p:spPr>
            <a:xfrm>
              <a:off x="0" y="-19050"/>
              <a:ext cx="880290" cy="831850"/>
            </a:xfrm>
            <a:prstGeom prst="rect">
              <a:avLst/>
            </a:prstGeom>
          </p:spPr>
          <p:txBody>
            <a:bodyPr lIns="50800" tIns="50800" rIns="50800" bIns="50800" rtlCol="0" anchor="ctr"/>
            <a:lstStyle/>
            <a:p>
              <a:pPr algn="ctr">
                <a:lnSpc>
                  <a:spcPts val="1679"/>
                </a:lnSpc>
                <a:spcBef>
                  <a:spcPct val="0"/>
                </a:spcBef>
              </a:pPr>
              <a:endParaRPr/>
            </a:p>
          </p:txBody>
        </p:sp>
      </p:grpSp>
      <p:grpSp>
        <p:nvGrpSpPr>
          <p:cNvPr id="16" name="Group 16"/>
          <p:cNvGrpSpPr/>
          <p:nvPr/>
        </p:nvGrpSpPr>
        <p:grpSpPr>
          <a:xfrm>
            <a:off x="5692608" y="2770231"/>
            <a:ext cx="2321222" cy="2143259"/>
            <a:chOff x="0" y="0"/>
            <a:chExt cx="880290" cy="812800"/>
          </a:xfrm>
        </p:grpSpPr>
        <p:sp>
          <p:nvSpPr>
            <p:cNvPr id="17" name="Freeform 17"/>
            <p:cNvSpPr/>
            <p:nvPr/>
          </p:nvSpPr>
          <p:spPr>
            <a:xfrm>
              <a:off x="0" y="0"/>
              <a:ext cx="880290" cy="812800"/>
            </a:xfrm>
            <a:custGeom>
              <a:avLst/>
              <a:gdLst/>
              <a:ahLst/>
              <a:cxnLst/>
              <a:rect l="l" t="t" r="r" b="b"/>
              <a:pathLst>
                <a:path w="880290" h="812800">
                  <a:moveTo>
                    <a:pt x="100058" y="0"/>
                  </a:moveTo>
                  <a:lnTo>
                    <a:pt x="780232" y="0"/>
                  </a:lnTo>
                  <a:cubicBezTo>
                    <a:pt x="806769" y="0"/>
                    <a:pt x="832219" y="10542"/>
                    <a:pt x="850984" y="29306"/>
                  </a:cubicBezTo>
                  <a:cubicBezTo>
                    <a:pt x="869748" y="48071"/>
                    <a:pt x="880290" y="73521"/>
                    <a:pt x="880290" y="100058"/>
                  </a:cubicBezTo>
                  <a:lnTo>
                    <a:pt x="880290" y="712742"/>
                  </a:lnTo>
                  <a:cubicBezTo>
                    <a:pt x="880290" y="768002"/>
                    <a:pt x="835492" y="812800"/>
                    <a:pt x="780232" y="812800"/>
                  </a:cubicBezTo>
                  <a:lnTo>
                    <a:pt x="100058" y="812800"/>
                  </a:lnTo>
                  <a:cubicBezTo>
                    <a:pt x="44798" y="812800"/>
                    <a:pt x="0" y="768002"/>
                    <a:pt x="0" y="712742"/>
                  </a:cubicBezTo>
                  <a:lnTo>
                    <a:pt x="0" y="100058"/>
                  </a:lnTo>
                  <a:cubicBezTo>
                    <a:pt x="0" y="44798"/>
                    <a:pt x="44798" y="0"/>
                    <a:pt x="100058" y="0"/>
                  </a:cubicBezTo>
                  <a:close/>
                </a:path>
              </a:pathLst>
            </a:custGeom>
            <a:solidFill>
              <a:srgbClr val="23ABC6"/>
            </a:solidFill>
            <a:ln w="19050" cap="rnd">
              <a:solidFill>
                <a:srgbClr val="000000"/>
              </a:solidFill>
              <a:prstDash val="solid"/>
              <a:round/>
            </a:ln>
          </p:spPr>
        </p:sp>
        <p:sp>
          <p:nvSpPr>
            <p:cNvPr id="18" name="TextBox 18"/>
            <p:cNvSpPr txBox="1"/>
            <p:nvPr/>
          </p:nvSpPr>
          <p:spPr>
            <a:xfrm>
              <a:off x="0" y="-19050"/>
              <a:ext cx="880290" cy="831850"/>
            </a:xfrm>
            <a:prstGeom prst="rect">
              <a:avLst/>
            </a:prstGeom>
          </p:spPr>
          <p:txBody>
            <a:bodyPr lIns="50800" tIns="50800" rIns="50800" bIns="50800" rtlCol="0" anchor="ctr"/>
            <a:lstStyle/>
            <a:p>
              <a:pPr algn="ctr">
                <a:lnSpc>
                  <a:spcPts val="1679"/>
                </a:lnSpc>
                <a:spcBef>
                  <a:spcPct val="0"/>
                </a:spcBef>
              </a:pPr>
              <a:endParaRPr/>
            </a:p>
          </p:txBody>
        </p:sp>
      </p:grpSp>
      <p:sp>
        <p:nvSpPr>
          <p:cNvPr id="19" name="TextBox 19"/>
          <p:cNvSpPr txBox="1"/>
          <p:nvPr/>
        </p:nvSpPr>
        <p:spPr>
          <a:xfrm>
            <a:off x="5692608" y="3684912"/>
            <a:ext cx="2321222" cy="285320"/>
          </a:xfrm>
          <a:prstGeom prst="rect">
            <a:avLst/>
          </a:prstGeom>
        </p:spPr>
        <p:txBody>
          <a:bodyPr lIns="0" tIns="0" rIns="0" bIns="0" rtlCol="0" anchor="t">
            <a:spAutoFit/>
          </a:bodyPr>
          <a:lstStyle/>
          <a:p>
            <a:pPr algn="ctr">
              <a:lnSpc>
                <a:spcPts val="2461"/>
              </a:lnSpc>
              <a:spcBef>
                <a:spcPct val="0"/>
              </a:spcBef>
            </a:pPr>
            <a:r>
              <a:rPr lang="en-US" sz="1757" b="1">
                <a:solidFill>
                  <a:srgbClr val="000000"/>
                </a:solidFill>
                <a:latin typeface="Canva Sans Bold"/>
                <a:ea typeface="Canva Sans Bold"/>
                <a:cs typeface="Canva Sans Bold"/>
                <a:sym typeface="Canva Sans Bold"/>
              </a:rPr>
              <a:t>Collect Data </a:t>
            </a:r>
          </a:p>
        </p:txBody>
      </p:sp>
      <p:sp>
        <p:nvSpPr>
          <p:cNvPr id="20" name="AutoShape 20"/>
          <p:cNvSpPr/>
          <p:nvPr/>
        </p:nvSpPr>
        <p:spPr>
          <a:xfrm>
            <a:off x="4184389" y="3841670"/>
            <a:ext cx="1508219" cy="190"/>
          </a:xfrm>
          <a:prstGeom prst="line">
            <a:avLst/>
          </a:prstGeom>
          <a:ln w="47625" cap="flat">
            <a:solidFill>
              <a:srgbClr val="545454"/>
            </a:solidFill>
            <a:prstDash val="solid"/>
            <a:headEnd type="none" w="sm" len="sm"/>
            <a:tailEnd type="arrow" w="med" len="sm"/>
          </a:ln>
        </p:spPr>
      </p:sp>
      <p:grpSp>
        <p:nvGrpSpPr>
          <p:cNvPr id="21" name="Group 21"/>
          <p:cNvGrpSpPr/>
          <p:nvPr/>
        </p:nvGrpSpPr>
        <p:grpSpPr>
          <a:xfrm>
            <a:off x="9632241" y="2770041"/>
            <a:ext cx="2321222" cy="2143259"/>
            <a:chOff x="0" y="0"/>
            <a:chExt cx="880290" cy="812800"/>
          </a:xfrm>
        </p:grpSpPr>
        <p:sp>
          <p:nvSpPr>
            <p:cNvPr id="22" name="Freeform 22"/>
            <p:cNvSpPr/>
            <p:nvPr/>
          </p:nvSpPr>
          <p:spPr>
            <a:xfrm>
              <a:off x="0" y="0"/>
              <a:ext cx="880290" cy="812800"/>
            </a:xfrm>
            <a:custGeom>
              <a:avLst/>
              <a:gdLst/>
              <a:ahLst/>
              <a:cxnLst/>
              <a:rect l="l" t="t" r="r" b="b"/>
              <a:pathLst>
                <a:path w="880290" h="812800">
                  <a:moveTo>
                    <a:pt x="100058" y="0"/>
                  </a:moveTo>
                  <a:lnTo>
                    <a:pt x="780232" y="0"/>
                  </a:lnTo>
                  <a:cubicBezTo>
                    <a:pt x="806769" y="0"/>
                    <a:pt x="832219" y="10542"/>
                    <a:pt x="850984" y="29306"/>
                  </a:cubicBezTo>
                  <a:cubicBezTo>
                    <a:pt x="869748" y="48071"/>
                    <a:pt x="880290" y="73521"/>
                    <a:pt x="880290" y="100058"/>
                  </a:cubicBezTo>
                  <a:lnTo>
                    <a:pt x="880290" y="712742"/>
                  </a:lnTo>
                  <a:cubicBezTo>
                    <a:pt x="880290" y="768002"/>
                    <a:pt x="835492" y="812800"/>
                    <a:pt x="780232" y="812800"/>
                  </a:cubicBezTo>
                  <a:lnTo>
                    <a:pt x="100058" y="812800"/>
                  </a:lnTo>
                  <a:cubicBezTo>
                    <a:pt x="44798" y="812800"/>
                    <a:pt x="0" y="768002"/>
                    <a:pt x="0" y="712742"/>
                  </a:cubicBezTo>
                  <a:lnTo>
                    <a:pt x="0" y="100058"/>
                  </a:lnTo>
                  <a:cubicBezTo>
                    <a:pt x="0" y="44798"/>
                    <a:pt x="44798" y="0"/>
                    <a:pt x="100058" y="0"/>
                  </a:cubicBezTo>
                  <a:close/>
                </a:path>
              </a:pathLst>
            </a:custGeom>
            <a:solidFill>
              <a:srgbClr val="23ABC6"/>
            </a:solidFill>
            <a:ln w="19050" cap="rnd">
              <a:solidFill>
                <a:srgbClr val="000000"/>
              </a:solidFill>
              <a:prstDash val="solid"/>
              <a:round/>
            </a:ln>
          </p:spPr>
        </p:sp>
        <p:sp>
          <p:nvSpPr>
            <p:cNvPr id="23" name="TextBox 23"/>
            <p:cNvSpPr txBox="1"/>
            <p:nvPr/>
          </p:nvSpPr>
          <p:spPr>
            <a:xfrm>
              <a:off x="0" y="-19050"/>
              <a:ext cx="880290" cy="831850"/>
            </a:xfrm>
            <a:prstGeom prst="rect">
              <a:avLst/>
            </a:prstGeom>
          </p:spPr>
          <p:txBody>
            <a:bodyPr lIns="50800" tIns="50800" rIns="50800" bIns="50800" rtlCol="0" anchor="ctr"/>
            <a:lstStyle/>
            <a:p>
              <a:pPr algn="ctr">
                <a:lnSpc>
                  <a:spcPts val="1679"/>
                </a:lnSpc>
                <a:spcBef>
                  <a:spcPct val="0"/>
                </a:spcBef>
              </a:pPr>
              <a:endParaRPr/>
            </a:p>
          </p:txBody>
        </p:sp>
      </p:grpSp>
      <p:sp>
        <p:nvSpPr>
          <p:cNvPr id="24" name="TextBox 24"/>
          <p:cNvSpPr txBox="1"/>
          <p:nvPr/>
        </p:nvSpPr>
        <p:spPr>
          <a:xfrm>
            <a:off x="9632241" y="3708165"/>
            <a:ext cx="2321222" cy="285320"/>
          </a:xfrm>
          <a:prstGeom prst="rect">
            <a:avLst/>
          </a:prstGeom>
        </p:spPr>
        <p:txBody>
          <a:bodyPr lIns="0" tIns="0" rIns="0" bIns="0" rtlCol="0" anchor="t">
            <a:spAutoFit/>
          </a:bodyPr>
          <a:lstStyle/>
          <a:p>
            <a:pPr algn="ctr">
              <a:lnSpc>
                <a:spcPts val="2461"/>
              </a:lnSpc>
              <a:spcBef>
                <a:spcPct val="0"/>
              </a:spcBef>
            </a:pPr>
            <a:r>
              <a:rPr lang="en-US" sz="1757" b="1">
                <a:solidFill>
                  <a:srgbClr val="000000"/>
                </a:solidFill>
                <a:latin typeface="Canva Sans Bold"/>
                <a:ea typeface="Canva Sans Bold"/>
                <a:cs typeface="Canva Sans Bold"/>
                <a:sym typeface="Canva Sans Bold"/>
              </a:rPr>
              <a:t>Train Model </a:t>
            </a:r>
          </a:p>
        </p:txBody>
      </p:sp>
      <p:grpSp>
        <p:nvGrpSpPr>
          <p:cNvPr id="25" name="Group 25"/>
          <p:cNvGrpSpPr/>
          <p:nvPr/>
        </p:nvGrpSpPr>
        <p:grpSpPr>
          <a:xfrm>
            <a:off x="13464827" y="2770041"/>
            <a:ext cx="2321222" cy="2143259"/>
            <a:chOff x="0" y="0"/>
            <a:chExt cx="880290" cy="812800"/>
          </a:xfrm>
        </p:grpSpPr>
        <p:sp>
          <p:nvSpPr>
            <p:cNvPr id="26" name="Freeform 26"/>
            <p:cNvSpPr/>
            <p:nvPr/>
          </p:nvSpPr>
          <p:spPr>
            <a:xfrm>
              <a:off x="0" y="0"/>
              <a:ext cx="880290" cy="812800"/>
            </a:xfrm>
            <a:custGeom>
              <a:avLst/>
              <a:gdLst/>
              <a:ahLst/>
              <a:cxnLst/>
              <a:rect l="l" t="t" r="r" b="b"/>
              <a:pathLst>
                <a:path w="880290" h="812800">
                  <a:moveTo>
                    <a:pt x="100058" y="0"/>
                  </a:moveTo>
                  <a:lnTo>
                    <a:pt x="780232" y="0"/>
                  </a:lnTo>
                  <a:cubicBezTo>
                    <a:pt x="806769" y="0"/>
                    <a:pt x="832219" y="10542"/>
                    <a:pt x="850984" y="29306"/>
                  </a:cubicBezTo>
                  <a:cubicBezTo>
                    <a:pt x="869748" y="48071"/>
                    <a:pt x="880290" y="73521"/>
                    <a:pt x="880290" y="100058"/>
                  </a:cubicBezTo>
                  <a:lnTo>
                    <a:pt x="880290" y="712742"/>
                  </a:lnTo>
                  <a:cubicBezTo>
                    <a:pt x="880290" y="768002"/>
                    <a:pt x="835492" y="812800"/>
                    <a:pt x="780232" y="812800"/>
                  </a:cubicBezTo>
                  <a:lnTo>
                    <a:pt x="100058" y="812800"/>
                  </a:lnTo>
                  <a:cubicBezTo>
                    <a:pt x="44798" y="812800"/>
                    <a:pt x="0" y="768002"/>
                    <a:pt x="0" y="712742"/>
                  </a:cubicBezTo>
                  <a:lnTo>
                    <a:pt x="0" y="100058"/>
                  </a:lnTo>
                  <a:cubicBezTo>
                    <a:pt x="0" y="44798"/>
                    <a:pt x="44798" y="0"/>
                    <a:pt x="100058" y="0"/>
                  </a:cubicBezTo>
                  <a:close/>
                </a:path>
              </a:pathLst>
            </a:custGeom>
            <a:solidFill>
              <a:srgbClr val="FF914D"/>
            </a:solidFill>
            <a:ln w="19050" cap="rnd">
              <a:solidFill>
                <a:srgbClr val="000000"/>
              </a:solidFill>
              <a:prstDash val="solid"/>
              <a:round/>
            </a:ln>
          </p:spPr>
        </p:sp>
        <p:sp>
          <p:nvSpPr>
            <p:cNvPr id="27" name="TextBox 27"/>
            <p:cNvSpPr txBox="1"/>
            <p:nvPr/>
          </p:nvSpPr>
          <p:spPr>
            <a:xfrm>
              <a:off x="0" y="-19050"/>
              <a:ext cx="880290" cy="831850"/>
            </a:xfrm>
            <a:prstGeom prst="rect">
              <a:avLst/>
            </a:prstGeom>
          </p:spPr>
          <p:txBody>
            <a:bodyPr lIns="50800" tIns="50800" rIns="50800" bIns="50800" rtlCol="0" anchor="ctr"/>
            <a:lstStyle/>
            <a:p>
              <a:pPr algn="ctr">
                <a:lnSpc>
                  <a:spcPts val="1679"/>
                </a:lnSpc>
                <a:spcBef>
                  <a:spcPct val="0"/>
                </a:spcBef>
              </a:pPr>
              <a:endParaRPr/>
            </a:p>
          </p:txBody>
        </p:sp>
      </p:grpSp>
      <p:sp>
        <p:nvSpPr>
          <p:cNvPr id="28" name="TextBox 28"/>
          <p:cNvSpPr txBox="1"/>
          <p:nvPr/>
        </p:nvSpPr>
        <p:spPr>
          <a:xfrm>
            <a:off x="13464827" y="3684723"/>
            <a:ext cx="2321222" cy="285320"/>
          </a:xfrm>
          <a:prstGeom prst="rect">
            <a:avLst/>
          </a:prstGeom>
        </p:spPr>
        <p:txBody>
          <a:bodyPr lIns="0" tIns="0" rIns="0" bIns="0" rtlCol="0" anchor="t">
            <a:spAutoFit/>
          </a:bodyPr>
          <a:lstStyle/>
          <a:p>
            <a:pPr algn="ctr">
              <a:lnSpc>
                <a:spcPts val="2461"/>
              </a:lnSpc>
              <a:spcBef>
                <a:spcPct val="0"/>
              </a:spcBef>
            </a:pPr>
            <a:r>
              <a:rPr lang="en-US" sz="1757" b="1">
                <a:solidFill>
                  <a:srgbClr val="000000"/>
                </a:solidFill>
                <a:latin typeface="Canva Sans Bold"/>
                <a:ea typeface="Canva Sans Bold"/>
                <a:cs typeface="Canva Sans Bold"/>
                <a:sym typeface="Canva Sans Bold"/>
              </a:rPr>
              <a:t>Model Evaluation </a:t>
            </a:r>
          </a:p>
        </p:txBody>
      </p:sp>
      <p:sp>
        <p:nvSpPr>
          <p:cNvPr id="29" name="AutoShape 29"/>
          <p:cNvSpPr/>
          <p:nvPr/>
        </p:nvSpPr>
        <p:spPr>
          <a:xfrm>
            <a:off x="11956608" y="3841480"/>
            <a:ext cx="1508219" cy="190"/>
          </a:xfrm>
          <a:prstGeom prst="line">
            <a:avLst/>
          </a:prstGeom>
          <a:ln w="47625" cap="flat">
            <a:solidFill>
              <a:srgbClr val="545454"/>
            </a:solidFill>
            <a:prstDash val="solid"/>
            <a:headEnd type="none" w="sm" len="sm"/>
            <a:tailEnd type="arrow" w="med" len="sm"/>
          </a:ln>
        </p:spPr>
      </p:sp>
      <p:sp>
        <p:nvSpPr>
          <p:cNvPr id="30" name="AutoShape 30"/>
          <p:cNvSpPr/>
          <p:nvPr/>
        </p:nvSpPr>
        <p:spPr>
          <a:xfrm flipV="1">
            <a:off x="8013830" y="3841670"/>
            <a:ext cx="1618411" cy="190"/>
          </a:xfrm>
          <a:prstGeom prst="line">
            <a:avLst/>
          </a:prstGeom>
          <a:ln w="47625" cap="flat">
            <a:solidFill>
              <a:srgbClr val="545454"/>
            </a:solidFill>
            <a:prstDash val="solid"/>
            <a:headEnd type="none" w="sm" len="sm"/>
            <a:tailEnd type="arrow" w="med" len="sm"/>
          </a:ln>
        </p:spPr>
      </p:sp>
      <p:grpSp>
        <p:nvGrpSpPr>
          <p:cNvPr id="31" name="Group 31"/>
          <p:cNvGrpSpPr/>
          <p:nvPr/>
        </p:nvGrpSpPr>
        <p:grpSpPr>
          <a:xfrm>
            <a:off x="13487876" y="6066840"/>
            <a:ext cx="2321222" cy="2143259"/>
            <a:chOff x="0" y="0"/>
            <a:chExt cx="880290" cy="812800"/>
          </a:xfrm>
        </p:grpSpPr>
        <p:sp>
          <p:nvSpPr>
            <p:cNvPr id="32" name="Freeform 32"/>
            <p:cNvSpPr/>
            <p:nvPr/>
          </p:nvSpPr>
          <p:spPr>
            <a:xfrm>
              <a:off x="0" y="0"/>
              <a:ext cx="880290" cy="812800"/>
            </a:xfrm>
            <a:custGeom>
              <a:avLst/>
              <a:gdLst/>
              <a:ahLst/>
              <a:cxnLst/>
              <a:rect l="l" t="t" r="r" b="b"/>
              <a:pathLst>
                <a:path w="880290" h="812800">
                  <a:moveTo>
                    <a:pt x="100058" y="0"/>
                  </a:moveTo>
                  <a:lnTo>
                    <a:pt x="780232" y="0"/>
                  </a:lnTo>
                  <a:cubicBezTo>
                    <a:pt x="806769" y="0"/>
                    <a:pt x="832219" y="10542"/>
                    <a:pt x="850984" y="29306"/>
                  </a:cubicBezTo>
                  <a:cubicBezTo>
                    <a:pt x="869748" y="48071"/>
                    <a:pt x="880290" y="73521"/>
                    <a:pt x="880290" y="100058"/>
                  </a:cubicBezTo>
                  <a:lnTo>
                    <a:pt x="880290" y="712742"/>
                  </a:lnTo>
                  <a:cubicBezTo>
                    <a:pt x="880290" y="768002"/>
                    <a:pt x="835492" y="812800"/>
                    <a:pt x="780232" y="812800"/>
                  </a:cubicBezTo>
                  <a:lnTo>
                    <a:pt x="100058" y="812800"/>
                  </a:lnTo>
                  <a:cubicBezTo>
                    <a:pt x="44798" y="812800"/>
                    <a:pt x="0" y="768002"/>
                    <a:pt x="0" y="712742"/>
                  </a:cubicBezTo>
                  <a:lnTo>
                    <a:pt x="0" y="100058"/>
                  </a:lnTo>
                  <a:cubicBezTo>
                    <a:pt x="0" y="44798"/>
                    <a:pt x="44798" y="0"/>
                    <a:pt x="100058" y="0"/>
                  </a:cubicBezTo>
                  <a:close/>
                </a:path>
              </a:pathLst>
            </a:custGeom>
            <a:solidFill>
              <a:srgbClr val="FF914D"/>
            </a:solidFill>
            <a:ln w="19050" cap="rnd">
              <a:solidFill>
                <a:srgbClr val="000000"/>
              </a:solidFill>
              <a:prstDash val="solid"/>
              <a:round/>
            </a:ln>
          </p:spPr>
        </p:sp>
        <p:sp>
          <p:nvSpPr>
            <p:cNvPr id="33" name="TextBox 33"/>
            <p:cNvSpPr txBox="1"/>
            <p:nvPr/>
          </p:nvSpPr>
          <p:spPr>
            <a:xfrm>
              <a:off x="0" y="-19050"/>
              <a:ext cx="880290" cy="831850"/>
            </a:xfrm>
            <a:prstGeom prst="rect">
              <a:avLst/>
            </a:prstGeom>
          </p:spPr>
          <p:txBody>
            <a:bodyPr lIns="50800" tIns="50800" rIns="50800" bIns="50800" rtlCol="0" anchor="ctr"/>
            <a:lstStyle/>
            <a:p>
              <a:pPr algn="ctr">
                <a:lnSpc>
                  <a:spcPts val="1679"/>
                </a:lnSpc>
                <a:spcBef>
                  <a:spcPct val="0"/>
                </a:spcBef>
              </a:pPr>
              <a:endParaRPr/>
            </a:p>
          </p:txBody>
        </p:sp>
      </p:grpSp>
      <p:sp>
        <p:nvSpPr>
          <p:cNvPr id="34" name="AutoShape 34"/>
          <p:cNvSpPr/>
          <p:nvPr/>
        </p:nvSpPr>
        <p:spPr>
          <a:xfrm>
            <a:off x="14625438" y="4913299"/>
            <a:ext cx="23050" cy="1153540"/>
          </a:xfrm>
          <a:prstGeom prst="line">
            <a:avLst/>
          </a:prstGeom>
          <a:ln w="47625" cap="flat">
            <a:solidFill>
              <a:srgbClr val="545454"/>
            </a:solidFill>
            <a:prstDash val="solid"/>
            <a:headEnd type="none" w="sm" len="sm"/>
            <a:tailEnd type="arrow" w="med" len="sm"/>
          </a:ln>
        </p:spPr>
      </p:sp>
      <p:sp>
        <p:nvSpPr>
          <p:cNvPr id="35" name="TextBox 35"/>
          <p:cNvSpPr txBox="1"/>
          <p:nvPr/>
        </p:nvSpPr>
        <p:spPr>
          <a:xfrm>
            <a:off x="1860022" y="3708354"/>
            <a:ext cx="2321222" cy="285320"/>
          </a:xfrm>
          <a:prstGeom prst="rect">
            <a:avLst/>
          </a:prstGeom>
        </p:spPr>
        <p:txBody>
          <a:bodyPr lIns="0" tIns="0" rIns="0" bIns="0" rtlCol="0" anchor="t">
            <a:spAutoFit/>
          </a:bodyPr>
          <a:lstStyle/>
          <a:p>
            <a:pPr algn="ctr">
              <a:lnSpc>
                <a:spcPts val="2461"/>
              </a:lnSpc>
              <a:spcBef>
                <a:spcPct val="0"/>
              </a:spcBef>
            </a:pPr>
            <a:r>
              <a:rPr lang="en-US" sz="1757" b="1">
                <a:solidFill>
                  <a:srgbClr val="000000"/>
                </a:solidFill>
                <a:latin typeface="Canva Sans Bold"/>
                <a:ea typeface="Canva Sans Bold"/>
                <a:cs typeface="Canva Sans Bold"/>
                <a:sym typeface="Canva Sans Bold"/>
              </a:rPr>
              <a:t>Scope Project</a:t>
            </a:r>
          </a:p>
        </p:txBody>
      </p:sp>
      <p:sp>
        <p:nvSpPr>
          <p:cNvPr id="36" name="TextBox 36"/>
          <p:cNvSpPr txBox="1"/>
          <p:nvPr/>
        </p:nvSpPr>
        <p:spPr>
          <a:xfrm>
            <a:off x="13487876" y="6808498"/>
            <a:ext cx="2321222" cy="586715"/>
          </a:xfrm>
          <a:prstGeom prst="rect">
            <a:avLst/>
          </a:prstGeom>
        </p:spPr>
        <p:txBody>
          <a:bodyPr lIns="0" tIns="0" rIns="0" bIns="0" rtlCol="0" anchor="t">
            <a:spAutoFit/>
          </a:bodyPr>
          <a:lstStyle/>
          <a:p>
            <a:pPr algn="ctr">
              <a:lnSpc>
                <a:spcPts val="2461"/>
              </a:lnSpc>
              <a:spcBef>
                <a:spcPct val="0"/>
              </a:spcBef>
            </a:pPr>
            <a:r>
              <a:rPr lang="en-US" sz="1757" b="1">
                <a:solidFill>
                  <a:srgbClr val="000000"/>
                </a:solidFill>
                <a:latin typeface="Canva Sans Bold"/>
                <a:ea typeface="Canva Sans Bold"/>
                <a:cs typeface="Canva Sans Bold"/>
                <a:sym typeface="Canva Sans Bold"/>
              </a:rPr>
              <a:t>X-AI Implementation (LIME</a:t>
            </a:r>
          </a:p>
        </p:txBody>
      </p:sp>
      <p:grpSp>
        <p:nvGrpSpPr>
          <p:cNvPr id="37" name="Group 37"/>
          <p:cNvGrpSpPr/>
          <p:nvPr/>
        </p:nvGrpSpPr>
        <p:grpSpPr>
          <a:xfrm>
            <a:off x="9905727" y="7736244"/>
            <a:ext cx="2044591" cy="473854"/>
            <a:chOff x="0" y="0"/>
            <a:chExt cx="880290" cy="204016"/>
          </a:xfrm>
        </p:grpSpPr>
        <p:sp>
          <p:nvSpPr>
            <p:cNvPr id="38" name="Freeform 38"/>
            <p:cNvSpPr/>
            <p:nvPr/>
          </p:nvSpPr>
          <p:spPr>
            <a:xfrm>
              <a:off x="0" y="0"/>
              <a:ext cx="880290" cy="204016"/>
            </a:xfrm>
            <a:custGeom>
              <a:avLst/>
              <a:gdLst/>
              <a:ahLst/>
              <a:cxnLst/>
              <a:rect l="l" t="t" r="r" b="b"/>
              <a:pathLst>
                <a:path w="880290" h="204016">
                  <a:moveTo>
                    <a:pt x="0" y="0"/>
                  </a:moveTo>
                  <a:lnTo>
                    <a:pt x="880290" y="0"/>
                  </a:lnTo>
                  <a:lnTo>
                    <a:pt x="880290" y="204016"/>
                  </a:lnTo>
                  <a:lnTo>
                    <a:pt x="0" y="204016"/>
                  </a:lnTo>
                  <a:close/>
                </a:path>
              </a:pathLst>
            </a:custGeom>
            <a:gradFill rotWithShape="1">
              <a:gsLst>
                <a:gs pos="0">
                  <a:srgbClr val="FFF7AD">
                    <a:alpha val="100000"/>
                  </a:srgbClr>
                </a:gs>
                <a:gs pos="100000">
                  <a:srgbClr val="FFA9F9">
                    <a:alpha val="100000"/>
                  </a:srgbClr>
                </a:gs>
              </a:gsLst>
              <a:lin ang="0"/>
            </a:gradFill>
            <a:ln w="9525" cap="sq">
              <a:solidFill>
                <a:srgbClr val="000000"/>
              </a:solidFill>
              <a:prstDash val="solid"/>
              <a:miter/>
            </a:ln>
          </p:spPr>
        </p:sp>
        <p:sp>
          <p:nvSpPr>
            <p:cNvPr id="39" name="TextBox 39"/>
            <p:cNvSpPr txBox="1"/>
            <p:nvPr/>
          </p:nvSpPr>
          <p:spPr>
            <a:xfrm>
              <a:off x="0" y="-19050"/>
              <a:ext cx="880290" cy="223066"/>
            </a:xfrm>
            <a:prstGeom prst="rect">
              <a:avLst/>
            </a:prstGeom>
          </p:spPr>
          <p:txBody>
            <a:bodyPr lIns="50800" tIns="50800" rIns="50800" bIns="50800" rtlCol="0" anchor="ctr"/>
            <a:lstStyle/>
            <a:p>
              <a:pPr algn="ctr">
                <a:lnSpc>
                  <a:spcPts val="2099"/>
                </a:lnSpc>
              </a:pPr>
              <a:endParaRPr/>
            </a:p>
          </p:txBody>
        </p:sp>
      </p:grpSp>
      <p:sp>
        <p:nvSpPr>
          <p:cNvPr id="40" name="TextBox 40"/>
          <p:cNvSpPr txBox="1"/>
          <p:nvPr/>
        </p:nvSpPr>
        <p:spPr>
          <a:xfrm>
            <a:off x="9905727" y="7861696"/>
            <a:ext cx="2044591" cy="203901"/>
          </a:xfrm>
          <a:prstGeom prst="rect">
            <a:avLst/>
          </a:prstGeom>
        </p:spPr>
        <p:txBody>
          <a:bodyPr lIns="0" tIns="0" rIns="0" bIns="0" rtlCol="0" anchor="t">
            <a:spAutoFit/>
          </a:bodyPr>
          <a:lstStyle/>
          <a:p>
            <a:pPr algn="ctr">
              <a:lnSpc>
                <a:spcPts val="1734"/>
              </a:lnSpc>
              <a:spcBef>
                <a:spcPct val="0"/>
              </a:spcBef>
            </a:pPr>
            <a:r>
              <a:rPr lang="en-US" sz="1238" b="1">
                <a:solidFill>
                  <a:srgbClr val="000000"/>
                </a:solidFill>
                <a:latin typeface="Canva Sans Bold"/>
                <a:ea typeface="Canva Sans Bold"/>
                <a:cs typeface="Canva Sans Bold"/>
                <a:sym typeface="Canva Sans Bold"/>
              </a:rPr>
              <a:t>Quick-shift with Noise </a:t>
            </a:r>
          </a:p>
        </p:txBody>
      </p:sp>
      <p:grpSp>
        <p:nvGrpSpPr>
          <p:cNvPr id="41" name="Group 41"/>
          <p:cNvGrpSpPr/>
          <p:nvPr/>
        </p:nvGrpSpPr>
        <p:grpSpPr>
          <a:xfrm>
            <a:off x="9905727" y="6901542"/>
            <a:ext cx="2044591" cy="473854"/>
            <a:chOff x="0" y="0"/>
            <a:chExt cx="880290" cy="204016"/>
          </a:xfrm>
        </p:grpSpPr>
        <p:sp>
          <p:nvSpPr>
            <p:cNvPr id="42" name="Freeform 42"/>
            <p:cNvSpPr/>
            <p:nvPr/>
          </p:nvSpPr>
          <p:spPr>
            <a:xfrm>
              <a:off x="0" y="0"/>
              <a:ext cx="880290" cy="204016"/>
            </a:xfrm>
            <a:custGeom>
              <a:avLst/>
              <a:gdLst/>
              <a:ahLst/>
              <a:cxnLst/>
              <a:rect l="l" t="t" r="r" b="b"/>
              <a:pathLst>
                <a:path w="880290" h="204016">
                  <a:moveTo>
                    <a:pt x="0" y="0"/>
                  </a:moveTo>
                  <a:lnTo>
                    <a:pt x="880290" y="0"/>
                  </a:lnTo>
                  <a:lnTo>
                    <a:pt x="880290" y="204016"/>
                  </a:lnTo>
                  <a:lnTo>
                    <a:pt x="0" y="204016"/>
                  </a:lnTo>
                  <a:close/>
                </a:path>
              </a:pathLst>
            </a:custGeom>
            <a:gradFill rotWithShape="1">
              <a:gsLst>
                <a:gs pos="0">
                  <a:srgbClr val="FFF7AD">
                    <a:alpha val="100000"/>
                  </a:srgbClr>
                </a:gs>
                <a:gs pos="100000">
                  <a:srgbClr val="FFA9F9">
                    <a:alpha val="100000"/>
                  </a:srgbClr>
                </a:gs>
              </a:gsLst>
              <a:lin ang="0"/>
            </a:gradFill>
            <a:ln w="9525" cap="sq">
              <a:solidFill>
                <a:srgbClr val="000000"/>
              </a:solidFill>
              <a:prstDash val="solid"/>
              <a:miter/>
            </a:ln>
          </p:spPr>
        </p:sp>
        <p:sp>
          <p:nvSpPr>
            <p:cNvPr id="43" name="TextBox 43"/>
            <p:cNvSpPr txBox="1"/>
            <p:nvPr/>
          </p:nvSpPr>
          <p:spPr>
            <a:xfrm>
              <a:off x="0" y="-19050"/>
              <a:ext cx="880290" cy="223066"/>
            </a:xfrm>
            <a:prstGeom prst="rect">
              <a:avLst/>
            </a:prstGeom>
          </p:spPr>
          <p:txBody>
            <a:bodyPr lIns="50800" tIns="50800" rIns="50800" bIns="50800" rtlCol="0" anchor="ctr"/>
            <a:lstStyle/>
            <a:p>
              <a:pPr algn="ctr">
                <a:lnSpc>
                  <a:spcPts val="2099"/>
                </a:lnSpc>
              </a:pPr>
              <a:endParaRPr/>
            </a:p>
          </p:txBody>
        </p:sp>
      </p:grpSp>
      <p:sp>
        <p:nvSpPr>
          <p:cNvPr id="44" name="TextBox 44"/>
          <p:cNvSpPr txBox="1"/>
          <p:nvPr/>
        </p:nvSpPr>
        <p:spPr>
          <a:xfrm>
            <a:off x="9905727" y="7026993"/>
            <a:ext cx="2044591" cy="203901"/>
          </a:xfrm>
          <a:prstGeom prst="rect">
            <a:avLst/>
          </a:prstGeom>
        </p:spPr>
        <p:txBody>
          <a:bodyPr lIns="0" tIns="0" rIns="0" bIns="0" rtlCol="0" anchor="t">
            <a:spAutoFit/>
          </a:bodyPr>
          <a:lstStyle/>
          <a:p>
            <a:pPr algn="ctr">
              <a:lnSpc>
                <a:spcPts val="1734"/>
              </a:lnSpc>
              <a:spcBef>
                <a:spcPct val="0"/>
              </a:spcBef>
            </a:pPr>
            <a:r>
              <a:rPr lang="en-US" sz="1238" b="1">
                <a:solidFill>
                  <a:srgbClr val="000000"/>
                </a:solidFill>
                <a:latin typeface="Canva Sans Bold"/>
                <a:ea typeface="Canva Sans Bold"/>
                <a:cs typeface="Canva Sans Bold"/>
                <a:sym typeface="Canva Sans Bold"/>
              </a:rPr>
              <a:t>SLIC</a:t>
            </a:r>
          </a:p>
        </p:txBody>
      </p:sp>
      <p:grpSp>
        <p:nvGrpSpPr>
          <p:cNvPr id="45" name="Group 45"/>
          <p:cNvGrpSpPr/>
          <p:nvPr/>
        </p:nvGrpSpPr>
        <p:grpSpPr>
          <a:xfrm>
            <a:off x="9905727" y="6066840"/>
            <a:ext cx="2044591" cy="473854"/>
            <a:chOff x="0" y="0"/>
            <a:chExt cx="880290" cy="204016"/>
          </a:xfrm>
        </p:grpSpPr>
        <p:sp>
          <p:nvSpPr>
            <p:cNvPr id="46" name="Freeform 46"/>
            <p:cNvSpPr/>
            <p:nvPr/>
          </p:nvSpPr>
          <p:spPr>
            <a:xfrm>
              <a:off x="0" y="0"/>
              <a:ext cx="880290" cy="204016"/>
            </a:xfrm>
            <a:custGeom>
              <a:avLst/>
              <a:gdLst/>
              <a:ahLst/>
              <a:cxnLst/>
              <a:rect l="l" t="t" r="r" b="b"/>
              <a:pathLst>
                <a:path w="880290" h="204016">
                  <a:moveTo>
                    <a:pt x="0" y="0"/>
                  </a:moveTo>
                  <a:lnTo>
                    <a:pt x="880290" y="0"/>
                  </a:lnTo>
                  <a:lnTo>
                    <a:pt x="880290" y="204016"/>
                  </a:lnTo>
                  <a:lnTo>
                    <a:pt x="0" y="204016"/>
                  </a:lnTo>
                  <a:close/>
                </a:path>
              </a:pathLst>
            </a:custGeom>
            <a:gradFill rotWithShape="1">
              <a:gsLst>
                <a:gs pos="0">
                  <a:srgbClr val="FFF7AD">
                    <a:alpha val="100000"/>
                  </a:srgbClr>
                </a:gs>
                <a:gs pos="100000">
                  <a:srgbClr val="FFA9F9">
                    <a:alpha val="100000"/>
                  </a:srgbClr>
                </a:gs>
              </a:gsLst>
              <a:lin ang="0"/>
            </a:gradFill>
            <a:ln w="9525" cap="sq">
              <a:solidFill>
                <a:srgbClr val="000000"/>
              </a:solidFill>
              <a:prstDash val="solid"/>
              <a:miter/>
            </a:ln>
          </p:spPr>
        </p:sp>
        <p:sp>
          <p:nvSpPr>
            <p:cNvPr id="47" name="TextBox 47"/>
            <p:cNvSpPr txBox="1"/>
            <p:nvPr/>
          </p:nvSpPr>
          <p:spPr>
            <a:xfrm>
              <a:off x="0" y="-19050"/>
              <a:ext cx="880290" cy="223066"/>
            </a:xfrm>
            <a:prstGeom prst="rect">
              <a:avLst/>
            </a:prstGeom>
          </p:spPr>
          <p:txBody>
            <a:bodyPr lIns="50800" tIns="50800" rIns="50800" bIns="50800" rtlCol="0" anchor="ctr"/>
            <a:lstStyle/>
            <a:p>
              <a:pPr algn="ctr">
                <a:lnSpc>
                  <a:spcPts val="2099"/>
                </a:lnSpc>
              </a:pPr>
              <a:endParaRPr/>
            </a:p>
          </p:txBody>
        </p:sp>
      </p:grpSp>
      <p:sp>
        <p:nvSpPr>
          <p:cNvPr id="48" name="TextBox 48"/>
          <p:cNvSpPr txBox="1"/>
          <p:nvPr/>
        </p:nvSpPr>
        <p:spPr>
          <a:xfrm>
            <a:off x="9905727" y="6192291"/>
            <a:ext cx="2044591" cy="203901"/>
          </a:xfrm>
          <a:prstGeom prst="rect">
            <a:avLst/>
          </a:prstGeom>
        </p:spPr>
        <p:txBody>
          <a:bodyPr lIns="0" tIns="0" rIns="0" bIns="0" rtlCol="0" anchor="t">
            <a:spAutoFit/>
          </a:bodyPr>
          <a:lstStyle/>
          <a:p>
            <a:pPr algn="ctr">
              <a:lnSpc>
                <a:spcPts val="1734"/>
              </a:lnSpc>
              <a:spcBef>
                <a:spcPct val="0"/>
              </a:spcBef>
            </a:pPr>
            <a:r>
              <a:rPr lang="en-US" sz="1238" b="1">
                <a:solidFill>
                  <a:srgbClr val="000000"/>
                </a:solidFill>
                <a:latin typeface="Canva Sans Bold"/>
                <a:ea typeface="Canva Sans Bold"/>
                <a:cs typeface="Canva Sans Bold"/>
                <a:sym typeface="Canva Sans Bold"/>
              </a:rPr>
              <a:t>Quick-shift </a:t>
            </a:r>
          </a:p>
        </p:txBody>
      </p:sp>
      <p:sp>
        <p:nvSpPr>
          <p:cNvPr id="49" name="AutoShape 49"/>
          <p:cNvSpPr/>
          <p:nvPr/>
        </p:nvSpPr>
        <p:spPr>
          <a:xfrm flipH="1" flipV="1">
            <a:off x="11950318" y="6303767"/>
            <a:ext cx="1537559" cy="812377"/>
          </a:xfrm>
          <a:prstGeom prst="line">
            <a:avLst/>
          </a:prstGeom>
          <a:ln w="47625" cap="flat">
            <a:solidFill>
              <a:srgbClr val="545454"/>
            </a:solidFill>
            <a:prstDash val="solid"/>
            <a:headEnd type="none" w="sm" len="sm"/>
            <a:tailEnd type="arrow" w="med" len="sm"/>
          </a:ln>
        </p:spPr>
      </p:sp>
      <p:sp>
        <p:nvSpPr>
          <p:cNvPr id="50" name="AutoShape 50"/>
          <p:cNvSpPr/>
          <p:nvPr/>
        </p:nvSpPr>
        <p:spPr>
          <a:xfrm flipH="1">
            <a:off x="11950318" y="7116143"/>
            <a:ext cx="1537559" cy="22325"/>
          </a:xfrm>
          <a:prstGeom prst="line">
            <a:avLst/>
          </a:prstGeom>
          <a:ln w="47625" cap="flat">
            <a:solidFill>
              <a:srgbClr val="545454"/>
            </a:solidFill>
            <a:prstDash val="solid"/>
            <a:headEnd type="none" w="sm" len="sm"/>
            <a:tailEnd type="arrow" w="med" len="sm"/>
          </a:ln>
        </p:spPr>
      </p:sp>
      <p:sp>
        <p:nvSpPr>
          <p:cNvPr id="51" name="AutoShape 51"/>
          <p:cNvSpPr/>
          <p:nvPr/>
        </p:nvSpPr>
        <p:spPr>
          <a:xfrm flipH="1">
            <a:off x="11950318" y="7138469"/>
            <a:ext cx="1537559" cy="834702"/>
          </a:xfrm>
          <a:prstGeom prst="line">
            <a:avLst/>
          </a:prstGeom>
          <a:ln w="47625" cap="flat">
            <a:solidFill>
              <a:srgbClr val="545454"/>
            </a:solidFill>
            <a:prstDash val="solid"/>
            <a:headEnd type="none" w="sm" len="sm"/>
            <a:tailEnd type="arrow" w="med" len="sm"/>
          </a:ln>
        </p:spPr>
      </p:sp>
      <p:grpSp>
        <p:nvGrpSpPr>
          <p:cNvPr id="52" name="Group 52"/>
          <p:cNvGrpSpPr/>
          <p:nvPr/>
        </p:nvGrpSpPr>
        <p:grpSpPr>
          <a:xfrm>
            <a:off x="5692608" y="6066840"/>
            <a:ext cx="2321222" cy="2143259"/>
            <a:chOff x="0" y="0"/>
            <a:chExt cx="880290" cy="812800"/>
          </a:xfrm>
        </p:grpSpPr>
        <p:sp>
          <p:nvSpPr>
            <p:cNvPr id="53" name="Freeform 53"/>
            <p:cNvSpPr/>
            <p:nvPr/>
          </p:nvSpPr>
          <p:spPr>
            <a:xfrm>
              <a:off x="0" y="0"/>
              <a:ext cx="880290" cy="812800"/>
            </a:xfrm>
            <a:custGeom>
              <a:avLst/>
              <a:gdLst/>
              <a:ahLst/>
              <a:cxnLst/>
              <a:rect l="l" t="t" r="r" b="b"/>
              <a:pathLst>
                <a:path w="880290" h="812800">
                  <a:moveTo>
                    <a:pt x="100058" y="0"/>
                  </a:moveTo>
                  <a:lnTo>
                    <a:pt x="780232" y="0"/>
                  </a:lnTo>
                  <a:cubicBezTo>
                    <a:pt x="806769" y="0"/>
                    <a:pt x="832219" y="10542"/>
                    <a:pt x="850984" y="29306"/>
                  </a:cubicBezTo>
                  <a:cubicBezTo>
                    <a:pt x="869748" y="48071"/>
                    <a:pt x="880290" y="73521"/>
                    <a:pt x="880290" y="100058"/>
                  </a:cubicBezTo>
                  <a:lnTo>
                    <a:pt x="880290" y="712742"/>
                  </a:lnTo>
                  <a:cubicBezTo>
                    <a:pt x="880290" y="768002"/>
                    <a:pt x="835492" y="812800"/>
                    <a:pt x="780232" y="812800"/>
                  </a:cubicBezTo>
                  <a:lnTo>
                    <a:pt x="100058" y="812800"/>
                  </a:lnTo>
                  <a:cubicBezTo>
                    <a:pt x="44798" y="812800"/>
                    <a:pt x="0" y="768002"/>
                    <a:pt x="0" y="712742"/>
                  </a:cubicBezTo>
                  <a:lnTo>
                    <a:pt x="0" y="100058"/>
                  </a:lnTo>
                  <a:cubicBezTo>
                    <a:pt x="0" y="44798"/>
                    <a:pt x="44798" y="0"/>
                    <a:pt x="100058" y="0"/>
                  </a:cubicBezTo>
                  <a:close/>
                </a:path>
              </a:pathLst>
            </a:custGeom>
            <a:solidFill>
              <a:srgbClr val="9156F0"/>
            </a:solidFill>
            <a:ln w="19050" cap="rnd">
              <a:solidFill>
                <a:srgbClr val="000000"/>
              </a:solidFill>
              <a:prstDash val="solid"/>
              <a:round/>
            </a:ln>
          </p:spPr>
        </p:sp>
        <p:sp>
          <p:nvSpPr>
            <p:cNvPr id="54" name="TextBox 54"/>
            <p:cNvSpPr txBox="1"/>
            <p:nvPr/>
          </p:nvSpPr>
          <p:spPr>
            <a:xfrm>
              <a:off x="0" y="-19050"/>
              <a:ext cx="880290" cy="831850"/>
            </a:xfrm>
            <a:prstGeom prst="rect">
              <a:avLst/>
            </a:prstGeom>
          </p:spPr>
          <p:txBody>
            <a:bodyPr lIns="50800" tIns="50800" rIns="50800" bIns="50800" rtlCol="0" anchor="ctr"/>
            <a:lstStyle/>
            <a:p>
              <a:pPr algn="ctr">
                <a:lnSpc>
                  <a:spcPts val="1679"/>
                </a:lnSpc>
                <a:spcBef>
                  <a:spcPct val="0"/>
                </a:spcBef>
              </a:pPr>
              <a:endParaRPr/>
            </a:p>
          </p:txBody>
        </p:sp>
      </p:grpSp>
      <p:sp>
        <p:nvSpPr>
          <p:cNvPr id="55" name="TextBox 55"/>
          <p:cNvSpPr txBox="1"/>
          <p:nvPr/>
        </p:nvSpPr>
        <p:spPr>
          <a:xfrm>
            <a:off x="5692608" y="6981521"/>
            <a:ext cx="2321222" cy="285320"/>
          </a:xfrm>
          <a:prstGeom prst="rect">
            <a:avLst/>
          </a:prstGeom>
        </p:spPr>
        <p:txBody>
          <a:bodyPr lIns="0" tIns="0" rIns="0" bIns="0" rtlCol="0" anchor="t">
            <a:spAutoFit/>
          </a:bodyPr>
          <a:lstStyle/>
          <a:p>
            <a:pPr algn="ctr">
              <a:lnSpc>
                <a:spcPts val="2461"/>
              </a:lnSpc>
              <a:spcBef>
                <a:spcPct val="0"/>
              </a:spcBef>
            </a:pPr>
            <a:r>
              <a:rPr lang="en-US" sz="1757" b="1">
                <a:solidFill>
                  <a:srgbClr val="000000"/>
                </a:solidFill>
                <a:latin typeface="Canva Sans Bold"/>
                <a:ea typeface="Canva Sans Bold"/>
                <a:cs typeface="Canva Sans Bold"/>
                <a:sym typeface="Canva Sans Bold"/>
              </a:rPr>
              <a:t>Output</a:t>
            </a:r>
          </a:p>
        </p:txBody>
      </p:sp>
      <p:sp>
        <p:nvSpPr>
          <p:cNvPr id="56" name="AutoShape 56"/>
          <p:cNvSpPr/>
          <p:nvPr/>
        </p:nvSpPr>
        <p:spPr>
          <a:xfrm flipH="1">
            <a:off x="8013830" y="6303767"/>
            <a:ext cx="1891897" cy="834702"/>
          </a:xfrm>
          <a:prstGeom prst="line">
            <a:avLst/>
          </a:prstGeom>
          <a:ln w="47625" cap="flat">
            <a:solidFill>
              <a:srgbClr val="545454"/>
            </a:solidFill>
            <a:prstDash val="solid"/>
            <a:headEnd type="none" w="sm" len="sm"/>
            <a:tailEnd type="arrow" w="med" len="sm"/>
          </a:ln>
        </p:spPr>
      </p:sp>
      <p:sp>
        <p:nvSpPr>
          <p:cNvPr id="57" name="AutoShape 57"/>
          <p:cNvSpPr/>
          <p:nvPr/>
        </p:nvSpPr>
        <p:spPr>
          <a:xfrm flipH="1" flipV="1">
            <a:off x="8013830" y="7138469"/>
            <a:ext cx="1891897" cy="0"/>
          </a:xfrm>
          <a:prstGeom prst="line">
            <a:avLst/>
          </a:prstGeom>
          <a:ln w="47625" cap="flat">
            <a:solidFill>
              <a:srgbClr val="545454"/>
            </a:solidFill>
            <a:prstDash val="solid"/>
            <a:headEnd type="none" w="sm" len="sm"/>
            <a:tailEnd type="arrow" w="med" len="sm"/>
          </a:ln>
        </p:spPr>
      </p:sp>
      <p:sp>
        <p:nvSpPr>
          <p:cNvPr id="58" name="AutoShape 58"/>
          <p:cNvSpPr/>
          <p:nvPr/>
        </p:nvSpPr>
        <p:spPr>
          <a:xfrm flipH="1" flipV="1">
            <a:off x="8013830" y="7138469"/>
            <a:ext cx="1891897" cy="834702"/>
          </a:xfrm>
          <a:prstGeom prst="line">
            <a:avLst/>
          </a:prstGeom>
          <a:ln w="47625" cap="flat">
            <a:solidFill>
              <a:srgbClr val="545454"/>
            </a:solidFill>
            <a:prstDash val="solid"/>
            <a:headEnd type="none" w="sm" len="sm"/>
            <a:tailEnd type="arrow" w="med" len="sm"/>
          </a:ln>
        </p:spPr>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aphicFrame>
        <p:nvGraphicFramePr>
          <p:cNvPr id="11" name="Table 11"/>
          <p:cNvGraphicFramePr>
            <a:graphicFrameLocks noGrp="1"/>
          </p:cNvGraphicFramePr>
          <p:nvPr>
            <p:extLst>
              <p:ext uri="{D42A27DB-BD31-4B8C-83A1-F6EECF244321}">
                <p14:modId xmlns:p14="http://schemas.microsoft.com/office/powerpoint/2010/main" val="2646088093"/>
              </p:ext>
            </p:extLst>
          </p:nvPr>
        </p:nvGraphicFramePr>
        <p:xfrm>
          <a:off x="672595" y="1794338"/>
          <a:ext cx="16831974" cy="7431207"/>
        </p:xfrm>
        <a:graphic>
          <a:graphicData uri="http://schemas.openxmlformats.org/drawingml/2006/table">
            <a:tbl>
              <a:tblPr/>
              <a:tblGrid>
                <a:gridCol w="1689605">
                  <a:extLst>
                    <a:ext uri="{9D8B030D-6E8A-4147-A177-3AD203B41FA5}">
                      <a16:colId xmlns:a16="http://schemas.microsoft.com/office/drawing/2014/main" val="20000"/>
                    </a:ext>
                  </a:extLst>
                </a:gridCol>
                <a:gridCol w="1134114">
                  <a:extLst>
                    <a:ext uri="{9D8B030D-6E8A-4147-A177-3AD203B41FA5}">
                      <a16:colId xmlns:a16="http://schemas.microsoft.com/office/drawing/2014/main" val="20001"/>
                    </a:ext>
                  </a:extLst>
                </a:gridCol>
                <a:gridCol w="1401980">
                  <a:extLst>
                    <a:ext uri="{9D8B030D-6E8A-4147-A177-3AD203B41FA5}">
                      <a16:colId xmlns:a16="http://schemas.microsoft.com/office/drawing/2014/main" val="20002"/>
                    </a:ext>
                  </a:extLst>
                </a:gridCol>
                <a:gridCol w="1227110">
                  <a:extLst>
                    <a:ext uri="{9D8B030D-6E8A-4147-A177-3AD203B41FA5}">
                      <a16:colId xmlns:a16="http://schemas.microsoft.com/office/drawing/2014/main" val="20003"/>
                    </a:ext>
                  </a:extLst>
                </a:gridCol>
                <a:gridCol w="1227110">
                  <a:extLst>
                    <a:ext uri="{9D8B030D-6E8A-4147-A177-3AD203B41FA5}">
                      <a16:colId xmlns:a16="http://schemas.microsoft.com/office/drawing/2014/main" val="20004"/>
                    </a:ext>
                  </a:extLst>
                </a:gridCol>
                <a:gridCol w="1227110">
                  <a:extLst>
                    <a:ext uri="{9D8B030D-6E8A-4147-A177-3AD203B41FA5}">
                      <a16:colId xmlns:a16="http://schemas.microsoft.com/office/drawing/2014/main" val="20005"/>
                    </a:ext>
                  </a:extLst>
                </a:gridCol>
                <a:gridCol w="1299854">
                  <a:extLst>
                    <a:ext uri="{9D8B030D-6E8A-4147-A177-3AD203B41FA5}">
                      <a16:colId xmlns:a16="http://schemas.microsoft.com/office/drawing/2014/main" val="20006"/>
                    </a:ext>
                  </a:extLst>
                </a:gridCol>
                <a:gridCol w="1263482">
                  <a:extLst>
                    <a:ext uri="{9D8B030D-6E8A-4147-A177-3AD203B41FA5}">
                      <a16:colId xmlns:a16="http://schemas.microsoft.com/office/drawing/2014/main" val="20007"/>
                    </a:ext>
                  </a:extLst>
                </a:gridCol>
                <a:gridCol w="1336226">
                  <a:extLst>
                    <a:ext uri="{9D8B030D-6E8A-4147-A177-3AD203B41FA5}">
                      <a16:colId xmlns:a16="http://schemas.microsoft.com/office/drawing/2014/main" val="20008"/>
                    </a:ext>
                  </a:extLst>
                </a:gridCol>
                <a:gridCol w="1227110">
                  <a:extLst>
                    <a:ext uri="{9D8B030D-6E8A-4147-A177-3AD203B41FA5}">
                      <a16:colId xmlns:a16="http://schemas.microsoft.com/office/drawing/2014/main" val="20009"/>
                    </a:ext>
                  </a:extLst>
                </a:gridCol>
                <a:gridCol w="1299854">
                  <a:extLst>
                    <a:ext uri="{9D8B030D-6E8A-4147-A177-3AD203B41FA5}">
                      <a16:colId xmlns:a16="http://schemas.microsoft.com/office/drawing/2014/main" val="20010"/>
                    </a:ext>
                  </a:extLst>
                </a:gridCol>
                <a:gridCol w="1208924">
                  <a:extLst>
                    <a:ext uri="{9D8B030D-6E8A-4147-A177-3AD203B41FA5}">
                      <a16:colId xmlns:a16="http://schemas.microsoft.com/office/drawing/2014/main" val="20011"/>
                    </a:ext>
                  </a:extLst>
                </a:gridCol>
                <a:gridCol w="1289495">
                  <a:extLst>
                    <a:ext uri="{9D8B030D-6E8A-4147-A177-3AD203B41FA5}">
                      <a16:colId xmlns:a16="http://schemas.microsoft.com/office/drawing/2014/main" val="20012"/>
                    </a:ext>
                  </a:extLst>
                </a:gridCol>
              </a:tblGrid>
              <a:tr h="1627869">
                <a:tc>
                  <a:txBody>
                    <a:bodyPr/>
                    <a:lstStyle/>
                    <a:p>
                      <a:pPr algn="l">
                        <a:lnSpc>
                          <a:spcPts val="2659"/>
                        </a:lnSpc>
                        <a:defRPr/>
                      </a:pPr>
                      <a:endParaRPr lang="en-US" sz="1100" dirty="0"/>
                    </a:p>
                    <a:p>
                      <a:pPr algn="l">
                        <a:lnSpc>
                          <a:spcPts val="2659"/>
                        </a:lnSpc>
                      </a:pPr>
                      <a:r>
                        <a:rPr lang="en-US" sz="1899" b="1" dirty="0">
                          <a:solidFill>
                            <a:srgbClr val="000000"/>
                          </a:solidFill>
                          <a:latin typeface="Canva Sans Bold"/>
                          <a:ea typeface="Canva Sans Bold"/>
                          <a:cs typeface="Canva Sans Bold"/>
                          <a:sym typeface="Canva Sans Bold"/>
                        </a:rPr>
                        <a:t>  CNN</a:t>
                      </a:r>
                    </a:p>
                    <a:p>
                      <a:pPr algn="l">
                        <a:lnSpc>
                          <a:spcPts val="2659"/>
                        </a:lnSpc>
                      </a:pPr>
                      <a:r>
                        <a:rPr lang="en-US" sz="1899" b="1" dirty="0">
                          <a:solidFill>
                            <a:srgbClr val="000000"/>
                          </a:solidFill>
                          <a:latin typeface="Canva Sans Bold"/>
                          <a:ea typeface="Canva Sans Bold"/>
                          <a:cs typeface="Canva Sans Bold"/>
                          <a:sym typeface="Canva Sans Bold"/>
                        </a:rPr>
                        <a:t>  Methods</a:t>
                      </a:r>
                    </a:p>
                    <a:p>
                      <a:pPr algn="l">
                        <a:lnSpc>
                          <a:spcPts val="2659"/>
                        </a:lnSpc>
                      </a:pPr>
                      <a:r>
                        <a:rPr lang="en-US" sz="1899" b="1" dirty="0">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gridSpan="2">
                  <a:txBody>
                    <a:bodyPr/>
                    <a:lstStyle/>
                    <a:p>
                      <a:pPr algn="ctr">
                        <a:lnSpc>
                          <a:spcPts val="2659"/>
                        </a:lnSpc>
                        <a:defRPr/>
                      </a:pPr>
                      <a:endParaRPr lang="en-US" sz="1100" dirty="0"/>
                    </a:p>
                    <a:p>
                      <a:pPr algn="ctr">
                        <a:lnSpc>
                          <a:spcPts val="2659"/>
                        </a:lnSpc>
                      </a:pPr>
                      <a:r>
                        <a:rPr lang="en-US" sz="1899" b="1" dirty="0">
                          <a:solidFill>
                            <a:srgbClr val="000000"/>
                          </a:solidFill>
                          <a:latin typeface="Canva Sans Bold"/>
                          <a:ea typeface="Canva Sans Bold"/>
                          <a:cs typeface="Canva Sans Bold"/>
                          <a:sym typeface="Canva Sans Bold"/>
                        </a:rPr>
                        <a:t>  Training Accuracy</a:t>
                      </a:r>
                    </a:p>
                    <a:p>
                      <a:pPr algn="ctr">
                        <a:lnSpc>
                          <a:spcPts val="2659"/>
                        </a:lnSpc>
                      </a:pPr>
                      <a:r>
                        <a:rPr lang="en-US" sz="1899" b="1" dirty="0">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hMerge="1">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Training Accuracy</a:t>
                      </a:r>
                    </a:p>
                    <a:p>
                      <a:pPr algn="ctr">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gridSpan="2">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Training Loss</a:t>
                      </a:r>
                    </a:p>
                    <a:p>
                      <a:pPr algn="ctr">
                        <a:lnSpc>
                          <a:spcPts val="2659"/>
                        </a:lnSpc>
                      </a:pPr>
                      <a:endParaRPr lang="en-US" sz="1899" b="1">
                        <a:solidFill>
                          <a:srgbClr val="000000"/>
                        </a:solidFill>
                        <a:latin typeface="Canva Sans Bold"/>
                        <a:ea typeface="Canva Sans Bold"/>
                        <a:cs typeface="Canva Sans Bold"/>
                        <a:sym typeface="Canva Sans Bold"/>
                      </a:endParaRP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hMerge="1">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Training Loss</a:t>
                      </a:r>
                    </a:p>
                    <a:p>
                      <a:pPr algn="ctr">
                        <a:lnSpc>
                          <a:spcPts val="2659"/>
                        </a:lnSpc>
                      </a:pPr>
                      <a:endParaRPr lang="en-US" sz="1899" b="1">
                        <a:solidFill>
                          <a:srgbClr val="000000"/>
                        </a:solidFill>
                        <a:latin typeface="Canva Sans Bold"/>
                        <a:ea typeface="Canva Sans Bold"/>
                        <a:cs typeface="Canva Sans Bold"/>
                        <a:sym typeface="Canva Sans Bold"/>
                      </a:endParaRP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gridSpan="2">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Test Accuracy</a:t>
                      </a:r>
                    </a:p>
                    <a:p>
                      <a:pPr algn="ctr">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hMerge="1">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Test Accuracy</a:t>
                      </a:r>
                    </a:p>
                    <a:p>
                      <a:pPr algn="ctr">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gridSpan="2">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Test Loss</a:t>
                      </a:r>
                    </a:p>
                    <a:p>
                      <a:pPr algn="ctr">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hMerge="1">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Test Loss</a:t>
                      </a:r>
                    </a:p>
                    <a:p>
                      <a:pPr algn="ctr">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gridSpan="2">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Validation Accuracy</a:t>
                      </a:r>
                    </a:p>
                    <a:p>
                      <a:pPr algn="ctr">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hMerge="1">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Validation Accuracy</a:t>
                      </a:r>
                    </a:p>
                    <a:p>
                      <a:pPr algn="ctr">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gridSpan="2">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Validation Loss</a:t>
                      </a:r>
                    </a:p>
                    <a:p>
                      <a:pPr algn="ctr">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hMerge="1">
                  <a:txBody>
                    <a:bodyPr/>
                    <a:lstStyle/>
                    <a:p>
                      <a:pPr algn="ctr">
                        <a:lnSpc>
                          <a:spcPts val="2659"/>
                        </a:lnSpc>
                        <a:defRPr/>
                      </a:pPr>
                      <a:endParaRPr lang="en-US" sz="1100"/>
                    </a:p>
                    <a:p>
                      <a:pPr algn="ctr">
                        <a:lnSpc>
                          <a:spcPts val="2659"/>
                        </a:lnSpc>
                      </a:pPr>
                      <a:r>
                        <a:rPr lang="en-US" sz="1899" b="1">
                          <a:solidFill>
                            <a:srgbClr val="000000"/>
                          </a:solidFill>
                          <a:latin typeface="Canva Sans Bold"/>
                          <a:ea typeface="Canva Sans Bold"/>
                          <a:cs typeface="Canva Sans Bold"/>
                          <a:sym typeface="Canva Sans Bold"/>
                        </a:rPr>
                        <a:t>  Validation Loss</a:t>
                      </a:r>
                    </a:p>
                    <a:p>
                      <a:pPr algn="ctr">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extLst>
                  <a:ext uri="{0D108BD9-81ED-4DB2-BD59-A6C34878D82A}">
                    <a16:rowId xmlns:a16="http://schemas.microsoft.com/office/drawing/2014/main" val="10000"/>
                  </a:ext>
                </a:extLst>
              </a:tr>
              <a:tr h="641711">
                <a:tc>
                  <a:txBody>
                    <a:bodyPr/>
                    <a:lstStyle/>
                    <a:p>
                      <a:pPr algn="ctr">
                        <a:lnSpc>
                          <a:spcPts val="2659"/>
                        </a:lnSpc>
                        <a:defRPr/>
                      </a:pP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OLD</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dirty="0">
                          <a:solidFill>
                            <a:srgbClr val="000000"/>
                          </a:solidFill>
                          <a:latin typeface="Canva Sans Bold"/>
                          <a:ea typeface="Canva Sans Bold"/>
                          <a:cs typeface="Canva Sans Bold"/>
                          <a:sym typeface="Canva Sans Bold"/>
                        </a:rPr>
                        <a:t>NEW</a:t>
                      </a:r>
                      <a:endParaRPr lang="en-US" sz="1100" dirty="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OLD</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dirty="0">
                          <a:solidFill>
                            <a:srgbClr val="000000"/>
                          </a:solidFill>
                          <a:latin typeface="Canva Sans Bold"/>
                          <a:ea typeface="Canva Sans Bold"/>
                          <a:cs typeface="Canva Sans Bold"/>
                          <a:sym typeface="Canva Sans Bold"/>
                        </a:rPr>
                        <a:t>NEW</a:t>
                      </a:r>
                      <a:endParaRPr lang="en-US" sz="1100" dirty="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OLD</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NEW</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OLD</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NEW</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OLD</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NEW</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OLD</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r>
                        <a:rPr lang="en-US" sz="1899" b="1">
                          <a:solidFill>
                            <a:srgbClr val="000000"/>
                          </a:solidFill>
                          <a:latin typeface="Canva Sans Bold"/>
                          <a:ea typeface="Canva Sans Bold"/>
                          <a:cs typeface="Canva Sans Bold"/>
                          <a:sym typeface="Canva Sans Bold"/>
                        </a:rPr>
                        <a:t>NEW</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extLst>
                  <a:ext uri="{0D108BD9-81ED-4DB2-BD59-A6C34878D82A}">
                    <a16:rowId xmlns:a16="http://schemas.microsoft.com/office/drawing/2014/main" val="10001"/>
                  </a:ext>
                </a:extLst>
              </a:tr>
              <a:tr h="1596020">
                <a:tc>
                  <a:txBody>
                    <a:bodyPr/>
                    <a:lstStyle/>
                    <a:p>
                      <a:pPr algn="l">
                        <a:lnSpc>
                          <a:spcPts val="2659"/>
                        </a:lnSpc>
                        <a:defRPr/>
                      </a:pPr>
                      <a:endParaRPr lang="en-US" sz="1100" dirty="0"/>
                    </a:p>
                    <a:p>
                      <a:pPr algn="l">
                        <a:lnSpc>
                          <a:spcPts val="2659"/>
                        </a:lnSpc>
                      </a:pPr>
                      <a:r>
                        <a:rPr lang="en-US" sz="1899" b="1" dirty="0">
                          <a:solidFill>
                            <a:srgbClr val="000000"/>
                          </a:solidFill>
                          <a:latin typeface="Canva Sans Bold"/>
                          <a:ea typeface="Canva Sans Bold"/>
                          <a:cs typeface="Canva Sans Bold"/>
                          <a:sym typeface="Canva Sans Bold"/>
                        </a:rPr>
                        <a:t>  VGG16</a:t>
                      </a:r>
                    </a:p>
                    <a:p>
                      <a:pPr algn="l">
                        <a:lnSpc>
                          <a:spcPts val="2659"/>
                        </a:lnSpc>
                      </a:pPr>
                      <a:r>
                        <a:rPr lang="en-US" sz="1899" b="1" dirty="0">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l">
                        <a:lnSpc>
                          <a:spcPts val="2659"/>
                        </a:lnSpc>
                        <a:defRPr/>
                      </a:pPr>
                      <a:endParaRPr lang="en-US" sz="1100" dirty="0"/>
                    </a:p>
                    <a:p>
                      <a:pPr algn="l">
                        <a:lnSpc>
                          <a:spcPts val="2659"/>
                        </a:lnSpc>
                      </a:pPr>
                      <a:r>
                        <a:rPr lang="en-US" sz="1899" dirty="0" smtClean="0">
                          <a:solidFill>
                            <a:srgbClr val="000000"/>
                          </a:solidFill>
                          <a:latin typeface="Canva Sans"/>
                          <a:ea typeface="Canva Sans"/>
                          <a:cs typeface="Canva Sans"/>
                          <a:sym typeface="Canva Sans"/>
                        </a:rPr>
                        <a:t>94.92</a:t>
                      </a:r>
                      <a:r>
                        <a:rPr lang="en-US" sz="1899" dirty="0">
                          <a:solidFill>
                            <a:srgbClr val="000000"/>
                          </a:solidFill>
                          <a:latin typeface="Canva Sans"/>
                          <a:ea typeface="Canva Sans"/>
                          <a:cs typeface="Canva Sans"/>
                          <a:sym typeface="Canva Sans"/>
                        </a:rPr>
                        <a:t>%</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96.47%</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0.1367</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0.0935</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pPr>
                      <a:r>
                        <a:rPr lang="en-US" sz="1899" dirty="0" smtClean="0">
                          <a:solidFill>
                            <a:srgbClr val="000000"/>
                          </a:solidFill>
                          <a:latin typeface="Canva Sans"/>
                          <a:ea typeface="Canva Sans"/>
                          <a:cs typeface="Canva Sans"/>
                          <a:sym typeface="Canva Sans"/>
                        </a:rPr>
                        <a:t>  </a:t>
                      </a:r>
                      <a:r>
                        <a:rPr lang="en-US" sz="1899" dirty="0">
                          <a:solidFill>
                            <a:srgbClr val="000000"/>
                          </a:solidFill>
                          <a:latin typeface="Canva Sans"/>
                          <a:ea typeface="Canva Sans"/>
                          <a:cs typeface="Canva Sans"/>
                          <a:sym typeface="Canva Sans"/>
                        </a:rPr>
                        <a:t>93.85%</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96.94%</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0.1516</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0.0887</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pPr>
                      <a:r>
                        <a:rPr lang="en-US" sz="1899" dirty="0" smtClean="0">
                          <a:solidFill>
                            <a:srgbClr val="000000"/>
                          </a:solidFill>
                          <a:latin typeface="Canva Sans"/>
                          <a:ea typeface="Canva Sans"/>
                          <a:cs typeface="Canva Sans"/>
                          <a:sym typeface="Canva Sans"/>
                        </a:rPr>
                        <a:t>  </a:t>
                      </a:r>
                      <a:r>
                        <a:rPr lang="en-US" sz="1899" dirty="0">
                          <a:solidFill>
                            <a:srgbClr val="000000"/>
                          </a:solidFill>
                          <a:latin typeface="Canva Sans"/>
                          <a:ea typeface="Canva Sans"/>
                          <a:cs typeface="Canva Sans"/>
                          <a:sym typeface="Canva Sans"/>
                        </a:rPr>
                        <a:t>93.84%</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a:p>
                    <a:p>
                      <a:pPr algn="l">
                        <a:lnSpc>
                          <a:spcPts val="2659"/>
                        </a:lnSpc>
                      </a:pPr>
                      <a:r>
                        <a:rPr lang="en-US" sz="1899">
                          <a:solidFill>
                            <a:srgbClr val="000000"/>
                          </a:solidFill>
                          <a:latin typeface="Canva Sans"/>
                          <a:ea typeface="Canva Sans"/>
                          <a:cs typeface="Canva Sans"/>
                          <a:sym typeface="Canva Sans"/>
                        </a:rPr>
                        <a:t>  95.96%</a:t>
                      </a:r>
                    </a:p>
                    <a:p>
                      <a:pPr algn="l">
                        <a:lnSpc>
                          <a:spcPts val="2659"/>
                        </a:lnSpc>
                      </a:pPr>
                      <a:r>
                        <a:rPr lang="en-US" sz="1899">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a:p>
                    <a:p>
                      <a:pPr algn="l">
                        <a:lnSpc>
                          <a:spcPts val="2659"/>
                        </a:lnSpc>
                      </a:pPr>
                      <a:r>
                        <a:rPr lang="en-US" sz="1899">
                          <a:solidFill>
                            <a:srgbClr val="000000"/>
                          </a:solidFill>
                          <a:latin typeface="Canva Sans"/>
                          <a:ea typeface="Canva Sans"/>
                          <a:cs typeface="Canva Sans"/>
                          <a:sym typeface="Canva Sans"/>
                        </a:rPr>
                        <a:t>  0.1601</a:t>
                      </a:r>
                    </a:p>
                    <a:p>
                      <a:pPr algn="l">
                        <a:lnSpc>
                          <a:spcPts val="2659"/>
                        </a:lnSpc>
                      </a:pPr>
                      <a:r>
                        <a:rPr lang="en-US" sz="1899">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a:p>
                    <a:p>
                      <a:pPr algn="l">
                        <a:lnSpc>
                          <a:spcPts val="2659"/>
                        </a:lnSpc>
                      </a:pPr>
                      <a:r>
                        <a:rPr lang="en-US" sz="1899">
                          <a:solidFill>
                            <a:srgbClr val="000000"/>
                          </a:solidFill>
                          <a:latin typeface="Canva Sans"/>
                          <a:ea typeface="Canva Sans"/>
                          <a:cs typeface="Canva Sans"/>
                          <a:sym typeface="Canva Sans"/>
                        </a:rPr>
                        <a:t>  0.1065</a:t>
                      </a:r>
                    </a:p>
                    <a:p>
                      <a:pPr algn="l">
                        <a:lnSpc>
                          <a:spcPts val="2659"/>
                        </a:lnSpc>
                      </a:pPr>
                      <a:r>
                        <a:rPr lang="en-US" sz="1899">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extLst>
                  <a:ext uri="{0D108BD9-81ED-4DB2-BD59-A6C34878D82A}">
                    <a16:rowId xmlns:a16="http://schemas.microsoft.com/office/drawing/2014/main" val="10002"/>
                  </a:ext>
                </a:extLst>
              </a:tr>
              <a:tr h="1627869">
                <a:tc>
                  <a:txBody>
                    <a:bodyPr/>
                    <a:lstStyle/>
                    <a:p>
                      <a:pPr algn="ctr">
                        <a:lnSpc>
                          <a:spcPts val="2659"/>
                        </a:lnSpc>
                        <a:defRPr/>
                      </a:pPr>
                      <a:r>
                        <a:rPr lang="en-US" sz="1899" b="1" dirty="0">
                          <a:solidFill>
                            <a:srgbClr val="000000"/>
                          </a:solidFill>
                          <a:latin typeface="Canva Sans Bold"/>
                          <a:ea typeface="Canva Sans Bold"/>
                          <a:cs typeface="Canva Sans Bold"/>
                          <a:sym typeface="Canva Sans Bold"/>
                        </a:rPr>
                        <a:t>INCEPTION</a:t>
                      </a:r>
                      <a:endParaRPr lang="en-US" sz="1100" dirty="0"/>
                    </a:p>
                    <a:p>
                      <a:pPr algn="ctr">
                        <a:lnSpc>
                          <a:spcPts val="2659"/>
                        </a:lnSpc>
                      </a:pPr>
                      <a:r>
                        <a:rPr lang="en-US" sz="1899" b="1" dirty="0">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ctr">
                        <a:lnSpc>
                          <a:spcPts val="2659"/>
                        </a:lnSpc>
                        <a:defRPr/>
                      </a:pPr>
                      <a:endParaRPr lang="en-US" sz="1100" dirty="0"/>
                    </a:p>
                    <a:p>
                      <a:pPr algn="ctr">
                        <a:lnSpc>
                          <a:spcPts val="2659"/>
                        </a:lnSpc>
                      </a:pPr>
                      <a:r>
                        <a:rPr lang="en-US" sz="1899" dirty="0" smtClean="0">
                          <a:solidFill>
                            <a:srgbClr val="000000"/>
                          </a:solidFill>
                          <a:latin typeface="Canva Sans"/>
                          <a:ea typeface="Canva Sans"/>
                          <a:cs typeface="Canva Sans"/>
                          <a:sym typeface="Canva Sans"/>
                        </a:rPr>
                        <a:t>95.74</a:t>
                      </a:r>
                      <a:r>
                        <a:rPr lang="en-US" sz="1899" dirty="0">
                          <a:solidFill>
                            <a:srgbClr val="000000"/>
                          </a:solidFill>
                          <a:latin typeface="Canva Sans"/>
                          <a:ea typeface="Canva Sans"/>
                          <a:cs typeface="Canva Sans"/>
                          <a:sym typeface="Canva Sans"/>
                        </a:rPr>
                        <a:t>%</a:t>
                      </a:r>
                    </a:p>
                    <a:p>
                      <a:pPr algn="ctr">
                        <a:lnSpc>
                          <a:spcPts val="2659"/>
                        </a:lnSpc>
                      </a:pPr>
                      <a:r>
                        <a:rPr lang="en-US" sz="1899" dirty="0">
                          <a:solidFill>
                            <a:srgbClr val="000000"/>
                          </a:solidFill>
                          <a:latin typeface="Canva Sans"/>
                          <a:ea typeface="Canva Sans"/>
                          <a:cs typeface="Canva Sans"/>
                          <a:sym typeface="Canva Sans"/>
                        </a:rPr>
                        <a:t>   </a:t>
                      </a:r>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endParaRPr lang="en-US" sz="1100" dirty="0"/>
                    </a:p>
                    <a:p>
                      <a:pPr algn="ctr">
                        <a:lnSpc>
                          <a:spcPts val="2659"/>
                        </a:lnSpc>
                      </a:pPr>
                      <a:r>
                        <a:rPr lang="en-US" sz="1899" dirty="0">
                          <a:solidFill>
                            <a:srgbClr val="000000"/>
                          </a:solidFill>
                          <a:latin typeface="Canva Sans"/>
                          <a:ea typeface="Canva Sans"/>
                          <a:cs typeface="Canva Sans"/>
                          <a:sym typeface="Canva Sans"/>
                        </a:rPr>
                        <a:t>  97.93%</a:t>
                      </a:r>
                    </a:p>
                    <a:p>
                      <a:pPr algn="ctr">
                        <a:lnSpc>
                          <a:spcPts val="2659"/>
                        </a:lnSpc>
                      </a:pPr>
                      <a:r>
                        <a:rPr lang="en-US" sz="1899" dirty="0">
                          <a:solidFill>
                            <a:srgbClr val="000000"/>
                          </a:solidFill>
                          <a:latin typeface="Canva Sans"/>
                          <a:ea typeface="Canva Sans"/>
                          <a:cs typeface="Canva Sans"/>
                          <a:sym typeface="Canva Sans"/>
                        </a:rPr>
                        <a:t>   </a:t>
                      </a:r>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endParaRPr lang="en-US" sz="1100" dirty="0"/>
                    </a:p>
                    <a:p>
                      <a:pPr algn="ctr">
                        <a:lnSpc>
                          <a:spcPts val="2659"/>
                        </a:lnSpc>
                      </a:pPr>
                      <a:r>
                        <a:rPr lang="en-US" sz="1899" dirty="0">
                          <a:solidFill>
                            <a:srgbClr val="000000"/>
                          </a:solidFill>
                          <a:latin typeface="Canva Sans"/>
                          <a:ea typeface="Canva Sans"/>
                          <a:cs typeface="Canva Sans"/>
                          <a:sym typeface="Canva Sans"/>
                        </a:rPr>
                        <a:t>  0.0977</a:t>
                      </a:r>
                    </a:p>
                    <a:p>
                      <a:pPr algn="ctr">
                        <a:lnSpc>
                          <a:spcPts val="2659"/>
                        </a:lnSpc>
                      </a:pPr>
                      <a:r>
                        <a:rPr lang="en-US" sz="1899" dirty="0">
                          <a:solidFill>
                            <a:srgbClr val="000000"/>
                          </a:solidFill>
                          <a:latin typeface="Canva Sans"/>
                          <a:ea typeface="Canva Sans"/>
                          <a:cs typeface="Canva Sans"/>
                          <a:sym typeface="Canva Sans"/>
                        </a:rPr>
                        <a:t>   </a:t>
                      </a:r>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r>
                        <a:rPr lang="en-US" sz="1899" dirty="0">
                          <a:solidFill>
                            <a:srgbClr val="000000"/>
                          </a:solidFill>
                          <a:latin typeface="Canva Sans"/>
                          <a:ea typeface="Canva Sans"/>
                          <a:cs typeface="Canva Sans"/>
                          <a:sym typeface="Canva Sans"/>
                        </a:rPr>
                        <a:t>0.0666 </a:t>
                      </a:r>
                      <a:endParaRPr lang="en-US" sz="1100" dirty="0"/>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r>
                        <a:rPr lang="en-US" sz="1899" dirty="0">
                          <a:solidFill>
                            <a:srgbClr val="000000"/>
                          </a:solidFill>
                          <a:latin typeface="Canva Sans"/>
                          <a:ea typeface="Canva Sans"/>
                          <a:cs typeface="Canva Sans"/>
                          <a:sym typeface="Canva Sans"/>
                        </a:rPr>
                        <a:t> 93.51%</a:t>
                      </a:r>
                      <a:endParaRPr lang="en-US" sz="1100" dirty="0"/>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r>
                        <a:rPr lang="en-US" sz="1899" dirty="0">
                          <a:solidFill>
                            <a:srgbClr val="000000"/>
                          </a:solidFill>
                          <a:latin typeface="Canva Sans"/>
                          <a:ea typeface="Canva Sans"/>
                          <a:cs typeface="Canva Sans"/>
                          <a:sym typeface="Canva Sans"/>
                        </a:rPr>
                        <a:t>98.66%</a:t>
                      </a:r>
                      <a:endParaRPr lang="en-US" sz="1100" dirty="0"/>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r>
                        <a:rPr lang="en-US" sz="1899" dirty="0">
                          <a:solidFill>
                            <a:srgbClr val="000000"/>
                          </a:solidFill>
                          <a:latin typeface="Canva Sans"/>
                          <a:ea typeface="Canva Sans"/>
                          <a:cs typeface="Canva Sans"/>
                          <a:sym typeface="Canva Sans"/>
                        </a:rPr>
                        <a:t>0.2695</a:t>
                      </a:r>
                      <a:endParaRPr lang="en-US" sz="1100" dirty="0"/>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r>
                        <a:rPr lang="en-US" sz="1899" dirty="0">
                          <a:solidFill>
                            <a:srgbClr val="000000"/>
                          </a:solidFill>
                          <a:latin typeface="Canva Sans"/>
                          <a:ea typeface="Canva Sans"/>
                          <a:cs typeface="Canva Sans"/>
                          <a:sym typeface="Canva Sans"/>
                        </a:rPr>
                        <a:t> 0.0732</a:t>
                      </a:r>
                      <a:endParaRPr lang="en-US" sz="1100" dirty="0"/>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r>
                        <a:rPr lang="en-US" sz="1899" dirty="0">
                          <a:solidFill>
                            <a:srgbClr val="000000"/>
                          </a:solidFill>
                          <a:latin typeface="Canva Sans"/>
                          <a:ea typeface="Canva Sans"/>
                          <a:cs typeface="Canva Sans"/>
                          <a:sym typeface="Canva Sans"/>
                        </a:rPr>
                        <a:t>92.88%</a:t>
                      </a:r>
                      <a:endParaRPr lang="en-US" sz="1100" dirty="0"/>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r>
                        <a:rPr lang="en-US" sz="1899" dirty="0">
                          <a:solidFill>
                            <a:srgbClr val="000000"/>
                          </a:solidFill>
                          <a:latin typeface="Canva Sans"/>
                          <a:ea typeface="Canva Sans"/>
                          <a:cs typeface="Canva Sans"/>
                          <a:sym typeface="Canva Sans"/>
                        </a:rPr>
                        <a:t> 96.57%</a:t>
                      </a:r>
                      <a:endParaRPr lang="en-US" sz="1100" dirty="0"/>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r>
                        <a:rPr lang="en-US" sz="1899" dirty="0">
                          <a:solidFill>
                            <a:srgbClr val="000000"/>
                          </a:solidFill>
                          <a:latin typeface="Canva Sans"/>
                          <a:ea typeface="Canva Sans"/>
                          <a:cs typeface="Canva Sans"/>
                          <a:sym typeface="Canva Sans"/>
                        </a:rPr>
                        <a:t>  0.2220</a:t>
                      </a:r>
                      <a:endParaRPr lang="en-US" sz="1100" dirty="0"/>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ctr">
                        <a:lnSpc>
                          <a:spcPts val="2659"/>
                        </a:lnSpc>
                        <a:defRPr/>
                      </a:pPr>
                      <a:r>
                        <a:rPr lang="en-US" sz="1899" dirty="0">
                          <a:solidFill>
                            <a:srgbClr val="000000"/>
                          </a:solidFill>
                          <a:latin typeface="Canva Sans"/>
                          <a:ea typeface="Canva Sans"/>
                          <a:cs typeface="Canva Sans"/>
                          <a:sym typeface="Canva Sans"/>
                        </a:rPr>
                        <a:t>  0.1088</a:t>
                      </a:r>
                      <a:endParaRPr lang="en-US" sz="1100" dirty="0"/>
                    </a:p>
                    <a:p>
                      <a:pPr algn="ctr">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extLst>
                  <a:ext uri="{0D108BD9-81ED-4DB2-BD59-A6C34878D82A}">
                    <a16:rowId xmlns:a16="http://schemas.microsoft.com/office/drawing/2014/main" val="10003"/>
                  </a:ext>
                </a:extLst>
              </a:tr>
              <a:tr h="1916876">
                <a:tc>
                  <a:txBody>
                    <a:bodyPr/>
                    <a:lstStyle/>
                    <a:p>
                      <a:pPr algn="l">
                        <a:lnSpc>
                          <a:spcPts val="2659"/>
                        </a:lnSpc>
                        <a:defRPr/>
                      </a:pPr>
                      <a:endParaRPr lang="en-US" sz="1100"/>
                    </a:p>
                    <a:p>
                      <a:pPr algn="l">
                        <a:lnSpc>
                          <a:spcPts val="2659"/>
                        </a:lnSpc>
                      </a:pPr>
                      <a:r>
                        <a:rPr lang="en-US" sz="1899" b="1">
                          <a:solidFill>
                            <a:srgbClr val="000000"/>
                          </a:solidFill>
                          <a:latin typeface="Canva Sans Bold"/>
                          <a:ea typeface="Canva Sans Bold"/>
                          <a:cs typeface="Canva Sans Bold"/>
                          <a:sym typeface="Canva Sans Bold"/>
                        </a:rPr>
                        <a:t>  SPINAL</a:t>
                      </a:r>
                    </a:p>
                    <a:p>
                      <a:pPr algn="l">
                        <a:lnSpc>
                          <a:spcPts val="2659"/>
                        </a:lnSpc>
                      </a:pPr>
                      <a:r>
                        <a:rPr lang="en-US" sz="1899" b="1">
                          <a:solidFill>
                            <a:srgbClr val="000000"/>
                          </a:solidFill>
                          <a:latin typeface="Canva Sans Bold"/>
                          <a:ea typeface="Canva Sans Bold"/>
                          <a:cs typeface="Canva Sans Bold"/>
                          <a:sym typeface="Canva Sans Bold"/>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2CDFF"/>
                    </a:solidFill>
                  </a:tcPr>
                </a:tc>
                <a:tc>
                  <a:txBody>
                    <a:bodyPr/>
                    <a:lstStyle/>
                    <a:p>
                      <a:pPr algn="l">
                        <a:lnSpc>
                          <a:spcPts val="2659"/>
                        </a:lnSpc>
                        <a:defRPr/>
                      </a:pPr>
                      <a:endParaRPr lang="en-US" sz="1100" dirty="0"/>
                    </a:p>
                    <a:p>
                      <a:pPr algn="l">
                        <a:lnSpc>
                          <a:spcPts val="2659"/>
                        </a:lnSpc>
                      </a:pPr>
                      <a:r>
                        <a:rPr lang="en-US" sz="1899" dirty="0" smtClean="0">
                          <a:solidFill>
                            <a:srgbClr val="000000"/>
                          </a:solidFill>
                          <a:latin typeface="Canva Sans"/>
                          <a:ea typeface="Canva Sans"/>
                          <a:cs typeface="Canva Sans"/>
                          <a:sym typeface="Canva Sans"/>
                        </a:rPr>
                        <a:t>94.15</a:t>
                      </a:r>
                      <a:r>
                        <a:rPr lang="en-US" sz="1899" dirty="0">
                          <a:solidFill>
                            <a:srgbClr val="000000"/>
                          </a:solidFill>
                          <a:latin typeface="Canva Sans"/>
                          <a:ea typeface="Canva Sans"/>
                          <a:cs typeface="Canva Sans"/>
                          <a:sym typeface="Canva Sans"/>
                        </a:rPr>
                        <a:t>%</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94.93%</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0.1593</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0.144</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pPr>
                      <a:r>
                        <a:rPr lang="en-US" sz="1899" dirty="0" smtClean="0">
                          <a:solidFill>
                            <a:srgbClr val="000000"/>
                          </a:solidFill>
                          <a:latin typeface="Canva Sans"/>
                          <a:ea typeface="Canva Sans"/>
                          <a:cs typeface="Canva Sans"/>
                          <a:sym typeface="Canva Sans"/>
                        </a:rPr>
                        <a:t>  </a:t>
                      </a:r>
                      <a:r>
                        <a:rPr lang="en-US" sz="1899" dirty="0">
                          <a:solidFill>
                            <a:srgbClr val="000000"/>
                          </a:solidFill>
                          <a:latin typeface="Canva Sans"/>
                          <a:ea typeface="Canva Sans"/>
                          <a:cs typeface="Canva Sans"/>
                          <a:sym typeface="Canva Sans"/>
                        </a:rPr>
                        <a:t>92.49%</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95.77%</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0.2205</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0.1491</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a:t>
                      </a:r>
                      <a:r>
                        <a:rPr lang="en-US" sz="1899" dirty="0" smtClean="0">
                          <a:solidFill>
                            <a:srgbClr val="000000"/>
                          </a:solidFill>
                          <a:latin typeface="Canva Sans"/>
                          <a:ea typeface="Canva Sans"/>
                          <a:cs typeface="Canva Sans"/>
                          <a:sym typeface="Canva Sans"/>
                        </a:rPr>
                        <a:t>92.20</a:t>
                      </a:r>
                      <a:r>
                        <a:rPr lang="en-US" sz="1899" dirty="0">
                          <a:solidFill>
                            <a:srgbClr val="000000"/>
                          </a:solidFill>
                          <a:latin typeface="Canva Sans"/>
                          <a:ea typeface="Canva Sans"/>
                          <a:cs typeface="Canva Sans"/>
                          <a:sym typeface="Canva Sans"/>
                        </a:rPr>
                        <a:t>%</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94.35%</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pPr>
                      <a:r>
                        <a:rPr lang="en-US" sz="1899" dirty="0" smtClean="0">
                          <a:solidFill>
                            <a:srgbClr val="000000"/>
                          </a:solidFill>
                          <a:latin typeface="Canva Sans"/>
                          <a:ea typeface="Canva Sans"/>
                          <a:cs typeface="Canva Sans"/>
                          <a:sym typeface="Canva Sans"/>
                        </a:rPr>
                        <a:t>  </a:t>
                      </a:r>
                      <a:r>
                        <a:rPr lang="en-US" sz="1899" dirty="0">
                          <a:solidFill>
                            <a:srgbClr val="000000"/>
                          </a:solidFill>
                          <a:latin typeface="Canva Sans"/>
                          <a:ea typeface="Canva Sans"/>
                          <a:cs typeface="Canva Sans"/>
                          <a:sym typeface="Canva Sans"/>
                        </a:rPr>
                        <a:t>0.2080</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tc>
                  <a:txBody>
                    <a:bodyPr/>
                    <a:lstStyle/>
                    <a:p>
                      <a:pPr algn="l">
                        <a:lnSpc>
                          <a:spcPts val="2659"/>
                        </a:lnSpc>
                        <a:defRPr/>
                      </a:pPr>
                      <a:endParaRPr lang="en-US" sz="1100" dirty="0"/>
                    </a:p>
                    <a:p>
                      <a:pPr algn="l">
                        <a:lnSpc>
                          <a:spcPts val="2659"/>
                        </a:lnSpc>
                      </a:pPr>
                      <a:r>
                        <a:rPr lang="en-US" sz="1899" dirty="0">
                          <a:solidFill>
                            <a:srgbClr val="000000"/>
                          </a:solidFill>
                          <a:latin typeface="Canva Sans"/>
                          <a:ea typeface="Canva Sans"/>
                          <a:cs typeface="Canva Sans"/>
                          <a:sym typeface="Canva Sans"/>
                        </a:rPr>
                        <a:t>  0.166</a:t>
                      </a:r>
                    </a:p>
                    <a:p>
                      <a:pPr algn="l">
                        <a:lnSpc>
                          <a:spcPts val="2659"/>
                        </a:lnSpc>
                      </a:pPr>
                      <a:r>
                        <a:rPr lang="en-US" sz="1899" dirty="0">
                          <a:solidFill>
                            <a:srgbClr val="000000"/>
                          </a:solidFill>
                          <a:latin typeface="Canva Sans"/>
                          <a:ea typeface="Canva Sans"/>
                          <a:cs typeface="Canva Sans"/>
                          <a:sym typeface="Canva Sans"/>
                        </a:rPr>
                        <a:t>  </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C5F3FF"/>
                    </a:solidFill>
                  </a:tcPr>
                </a:tc>
                <a:extLst>
                  <a:ext uri="{0D108BD9-81ED-4DB2-BD59-A6C34878D82A}">
                    <a16:rowId xmlns:a16="http://schemas.microsoft.com/office/drawing/2014/main" val="10004"/>
                  </a:ext>
                </a:extLst>
              </a:tr>
            </a:tbl>
          </a:graphicData>
        </a:graphic>
      </p:graphicFrame>
      <p:sp>
        <p:nvSpPr>
          <p:cNvPr id="12" name="TextBox 12"/>
          <p:cNvSpPr txBox="1"/>
          <p:nvPr/>
        </p:nvSpPr>
        <p:spPr>
          <a:xfrm>
            <a:off x="1049482" y="720518"/>
            <a:ext cx="16078200" cy="795089"/>
          </a:xfrm>
          <a:prstGeom prst="rect">
            <a:avLst/>
          </a:prstGeom>
        </p:spPr>
        <p:txBody>
          <a:bodyPr wrap="square" lIns="0" tIns="0" rIns="0" bIns="0" rtlCol="0" anchor="t">
            <a:spAutoFit/>
          </a:bodyPr>
          <a:lstStyle/>
          <a:p>
            <a:pPr algn="ctr">
              <a:lnSpc>
                <a:spcPts val="6202"/>
              </a:lnSpc>
            </a:pPr>
            <a:r>
              <a:rPr lang="en-US" sz="4430" b="1" dirty="0">
                <a:solidFill>
                  <a:srgbClr val="02CDFF"/>
                </a:solidFill>
                <a:latin typeface="Inter Bold"/>
                <a:ea typeface="Inter Bold"/>
                <a:cs typeface="Inter Bold"/>
                <a:sym typeface="Inter Bold"/>
              </a:rPr>
              <a:t>DEEP LEARNING MODELS FOR PNEUMONIA PREDICTION</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8650525" y="2720215"/>
            <a:ext cx="9245389" cy="5743698"/>
          </a:xfrm>
          <a:custGeom>
            <a:avLst/>
            <a:gdLst/>
            <a:ahLst/>
            <a:cxnLst/>
            <a:rect l="l" t="t" r="r" b="b"/>
            <a:pathLst>
              <a:path w="9245389" h="5743698">
                <a:moveTo>
                  <a:pt x="0" y="0"/>
                </a:moveTo>
                <a:lnTo>
                  <a:pt x="9245389" y="0"/>
                </a:lnTo>
                <a:lnTo>
                  <a:pt x="9245389" y="5743698"/>
                </a:lnTo>
                <a:lnTo>
                  <a:pt x="0" y="5743698"/>
                </a:lnTo>
                <a:lnTo>
                  <a:pt x="0" y="0"/>
                </a:lnTo>
                <a:close/>
              </a:path>
            </a:pathLst>
          </a:custGeom>
          <a:blipFill>
            <a:blip r:embed="rId2"/>
            <a:stretch>
              <a:fillRect/>
            </a:stretch>
          </a:blipFill>
        </p:spPr>
      </p:sp>
      <p:sp>
        <p:nvSpPr>
          <p:cNvPr id="12" name="TextBox 12"/>
          <p:cNvSpPr txBox="1"/>
          <p:nvPr/>
        </p:nvSpPr>
        <p:spPr>
          <a:xfrm>
            <a:off x="5838527" y="914400"/>
            <a:ext cx="6610945" cy="1011428"/>
          </a:xfrm>
          <a:prstGeom prst="rect">
            <a:avLst/>
          </a:prstGeom>
        </p:spPr>
        <p:txBody>
          <a:bodyPr lIns="0" tIns="0" rIns="0" bIns="0" rtlCol="0" anchor="t">
            <a:spAutoFit/>
          </a:bodyPr>
          <a:lstStyle/>
          <a:p>
            <a:pPr algn="ctr">
              <a:lnSpc>
                <a:spcPts val="8302"/>
              </a:lnSpc>
              <a:spcBef>
                <a:spcPct val="0"/>
              </a:spcBef>
            </a:pPr>
            <a:r>
              <a:rPr lang="en-US" sz="5930" b="1" spc="55">
                <a:solidFill>
                  <a:srgbClr val="02CDFF"/>
                </a:solidFill>
                <a:latin typeface="Inter Bold"/>
                <a:ea typeface="Inter Bold"/>
                <a:cs typeface="Inter Bold"/>
                <a:sym typeface="Inter Bold"/>
              </a:rPr>
              <a:t>Algorithm-1: SLIC</a:t>
            </a:r>
          </a:p>
        </p:txBody>
      </p:sp>
      <p:sp>
        <p:nvSpPr>
          <p:cNvPr id="13" name="TextBox 13"/>
          <p:cNvSpPr txBox="1"/>
          <p:nvPr/>
        </p:nvSpPr>
        <p:spPr>
          <a:xfrm>
            <a:off x="1259748" y="3172494"/>
            <a:ext cx="7390777" cy="4668520"/>
          </a:xfrm>
          <a:prstGeom prst="rect">
            <a:avLst/>
          </a:prstGeom>
        </p:spPr>
        <p:txBody>
          <a:bodyPr lIns="0" tIns="0" rIns="0" bIns="0" rtlCol="0" anchor="t">
            <a:spAutoFit/>
          </a:bodyPr>
          <a:lstStyle/>
          <a:p>
            <a:pPr marL="474978" lvl="1" indent="-237489" algn="l">
              <a:lnSpc>
                <a:spcPts val="3079"/>
              </a:lnSpc>
              <a:buAutoNum type="arabicPeriod"/>
            </a:pPr>
            <a:r>
              <a:rPr lang="en-US" sz="2199">
                <a:solidFill>
                  <a:srgbClr val="000000"/>
                </a:solidFill>
                <a:latin typeface="Canva Sans"/>
                <a:ea typeface="Canva Sans"/>
                <a:cs typeface="Canva Sans"/>
                <a:sym typeface="Canva Sans"/>
              </a:rPr>
              <a:t>Pick Initial Centers – Select points on the image at equal distances.</a:t>
            </a:r>
          </a:p>
          <a:p>
            <a:pPr marL="474978" lvl="1" indent="-237489" algn="l">
              <a:lnSpc>
                <a:spcPts val="3079"/>
              </a:lnSpc>
              <a:buAutoNum type="arabicPeriod"/>
            </a:pPr>
            <a:r>
              <a:rPr lang="en-US" sz="2199">
                <a:solidFill>
                  <a:srgbClr val="000000"/>
                </a:solidFill>
                <a:latin typeface="Canva Sans"/>
                <a:ea typeface="Canva Sans"/>
                <a:cs typeface="Canva Sans"/>
                <a:sym typeface="Canva Sans"/>
              </a:rPr>
              <a:t>Adjust Centers – Move them slightly to areas with less change in brightness.</a:t>
            </a:r>
          </a:p>
          <a:p>
            <a:pPr marL="474978" lvl="1" indent="-237489" algn="l">
              <a:lnSpc>
                <a:spcPts val="3079"/>
              </a:lnSpc>
              <a:buAutoNum type="arabicPeriod"/>
            </a:pPr>
            <a:r>
              <a:rPr lang="en-US" sz="2199">
                <a:solidFill>
                  <a:srgbClr val="000000"/>
                </a:solidFill>
                <a:latin typeface="Canva Sans"/>
                <a:ea typeface="Canva Sans"/>
                <a:cs typeface="Canva Sans"/>
                <a:sym typeface="Canva Sans"/>
              </a:rPr>
              <a:t>Assign Pixels – Group nearby pixels based on color and location.</a:t>
            </a:r>
          </a:p>
          <a:p>
            <a:pPr marL="474978" lvl="1" indent="-237489" algn="l">
              <a:lnSpc>
                <a:spcPts val="3079"/>
              </a:lnSpc>
              <a:buAutoNum type="arabicPeriod"/>
            </a:pPr>
            <a:r>
              <a:rPr lang="en-US" sz="2199">
                <a:solidFill>
                  <a:srgbClr val="000000"/>
                </a:solidFill>
                <a:latin typeface="Canva Sans"/>
                <a:ea typeface="Canva Sans"/>
                <a:cs typeface="Canva Sans"/>
                <a:sym typeface="Canva Sans"/>
              </a:rPr>
              <a:t>Update Centers – Move each center to the average position of its assigned pixels.</a:t>
            </a:r>
          </a:p>
          <a:p>
            <a:pPr marL="474978" lvl="1" indent="-237489" algn="l">
              <a:lnSpc>
                <a:spcPts val="3079"/>
              </a:lnSpc>
              <a:buAutoNum type="arabicPeriod"/>
            </a:pPr>
            <a:r>
              <a:rPr lang="en-US" sz="2199">
                <a:solidFill>
                  <a:srgbClr val="000000"/>
                </a:solidFill>
                <a:latin typeface="Canva Sans"/>
                <a:ea typeface="Canva Sans"/>
                <a:cs typeface="Canva Sans"/>
                <a:sym typeface="Canva Sans"/>
              </a:rPr>
              <a:t>Repeat Until Stable – Keep refining until centers stop changing.</a:t>
            </a:r>
          </a:p>
          <a:p>
            <a:pPr marL="474978" lvl="1" indent="-237489" algn="l">
              <a:lnSpc>
                <a:spcPts val="3079"/>
              </a:lnSpc>
              <a:buAutoNum type="arabicPeriod"/>
            </a:pPr>
            <a:r>
              <a:rPr lang="en-US" sz="2199">
                <a:solidFill>
                  <a:srgbClr val="000000"/>
                </a:solidFill>
                <a:latin typeface="Canva Sans"/>
                <a:ea typeface="Canva Sans"/>
                <a:cs typeface="Canva Sans"/>
                <a:sym typeface="Canva Sans"/>
              </a:rPr>
              <a:t>Ensure Connectivity – Fix any disconnected regions for smooth superpixels.</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8480475" y="2986182"/>
            <a:ext cx="9487806" cy="5360610"/>
          </a:xfrm>
          <a:custGeom>
            <a:avLst/>
            <a:gdLst/>
            <a:ahLst/>
            <a:cxnLst/>
            <a:rect l="l" t="t" r="r" b="b"/>
            <a:pathLst>
              <a:path w="9487806" h="5360610">
                <a:moveTo>
                  <a:pt x="0" y="0"/>
                </a:moveTo>
                <a:lnTo>
                  <a:pt x="9487806" y="0"/>
                </a:lnTo>
                <a:lnTo>
                  <a:pt x="9487806" y="5360611"/>
                </a:lnTo>
                <a:lnTo>
                  <a:pt x="0" y="5360611"/>
                </a:lnTo>
                <a:lnTo>
                  <a:pt x="0" y="0"/>
                </a:lnTo>
                <a:close/>
              </a:path>
            </a:pathLst>
          </a:custGeom>
          <a:blipFill>
            <a:blip r:embed="rId2"/>
            <a:stretch>
              <a:fillRect/>
            </a:stretch>
          </a:blipFill>
        </p:spPr>
      </p:sp>
      <p:sp>
        <p:nvSpPr>
          <p:cNvPr id="12" name="TextBox 12"/>
          <p:cNvSpPr txBox="1"/>
          <p:nvPr/>
        </p:nvSpPr>
        <p:spPr>
          <a:xfrm>
            <a:off x="2662089" y="914400"/>
            <a:ext cx="12963823" cy="1011428"/>
          </a:xfrm>
          <a:prstGeom prst="rect">
            <a:avLst/>
          </a:prstGeom>
        </p:spPr>
        <p:txBody>
          <a:bodyPr lIns="0" tIns="0" rIns="0" bIns="0" rtlCol="0" anchor="t">
            <a:spAutoFit/>
          </a:bodyPr>
          <a:lstStyle/>
          <a:p>
            <a:pPr algn="ctr">
              <a:lnSpc>
                <a:spcPts val="8302"/>
              </a:lnSpc>
              <a:spcBef>
                <a:spcPct val="0"/>
              </a:spcBef>
            </a:pPr>
            <a:r>
              <a:rPr lang="en-US" sz="5930" b="1" spc="55">
                <a:solidFill>
                  <a:srgbClr val="02CDFF"/>
                </a:solidFill>
                <a:latin typeface="Inter Bold"/>
                <a:ea typeface="Inter Bold"/>
                <a:cs typeface="Inter Bold"/>
                <a:sym typeface="Inter Bold"/>
              </a:rPr>
              <a:t>Algorithm-2: QUICKSHIFT    </a:t>
            </a:r>
          </a:p>
        </p:txBody>
      </p:sp>
      <p:sp>
        <p:nvSpPr>
          <p:cNvPr id="13" name="TextBox 13"/>
          <p:cNvSpPr txBox="1"/>
          <p:nvPr/>
        </p:nvSpPr>
        <p:spPr>
          <a:xfrm>
            <a:off x="1297707" y="2948082"/>
            <a:ext cx="7390777" cy="6230620"/>
          </a:xfrm>
          <a:prstGeom prst="rect">
            <a:avLst/>
          </a:prstGeom>
        </p:spPr>
        <p:txBody>
          <a:bodyPr lIns="0" tIns="0" rIns="0" bIns="0" rtlCol="0" anchor="t">
            <a:spAutoFit/>
          </a:bodyPr>
          <a:lstStyle/>
          <a:p>
            <a:pPr marL="474978" lvl="1" indent="-237489" algn="just">
              <a:lnSpc>
                <a:spcPts val="3079"/>
              </a:lnSpc>
              <a:buAutoNum type="arabicPeriod"/>
            </a:pPr>
            <a:r>
              <a:rPr lang="en-US" sz="2199" b="1">
                <a:solidFill>
                  <a:srgbClr val="000000"/>
                </a:solidFill>
                <a:latin typeface="Canva Sans Bold"/>
                <a:ea typeface="Canva Sans Bold"/>
                <a:cs typeface="Canva Sans Bold"/>
                <a:sym typeface="Canva Sans Bold"/>
              </a:rPr>
              <a:t>Input:</a:t>
            </a:r>
          </a:p>
          <a:p>
            <a:pPr marL="474978" lvl="1" indent="-237489" algn="just">
              <a:lnSpc>
                <a:spcPts val="3079"/>
              </a:lnSpc>
              <a:buFont typeface="Arial"/>
              <a:buChar char="•"/>
            </a:pPr>
            <a:r>
              <a:rPr lang="en-US" sz="2199">
                <a:solidFill>
                  <a:srgbClr val="000000"/>
                </a:solidFill>
                <a:latin typeface="Canva Sans"/>
                <a:ea typeface="Canva Sans"/>
                <a:cs typeface="Canva Sans"/>
                <a:sym typeface="Canva Sans"/>
              </a:rPr>
              <a:t>An image to process.</a:t>
            </a:r>
          </a:p>
          <a:p>
            <a:pPr marL="474978" lvl="1" indent="-237489" algn="just">
              <a:lnSpc>
                <a:spcPts val="3079"/>
              </a:lnSpc>
              <a:buFont typeface="Arial"/>
              <a:buChar char="•"/>
            </a:pPr>
            <a:r>
              <a:rPr lang="en-US" sz="2199">
                <a:solidFill>
                  <a:srgbClr val="000000"/>
                </a:solidFill>
                <a:latin typeface="Canva Sans"/>
                <a:ea typeface="Canva Sans"/>
                <a:cs typeface="Canva Sans"/>
                <a:sym typeface="Canva Sans"/>
              </a:rPr>
              <a:t>A size parameter (r) that controls how big each group (superpixel) should be.</a:t>
            </a:r>
          </a:p>
          <a:p>
            <a:pPr marL="474978" lvl="1" indent="-237489" algn="just">
              <a:lnSpc>
                <a:spcPts val="3079"/>
              </a:lnSpc>
              <a:buFont typeface="Arial"/>
              <a:buChar char="•"/>
            </a:pPr>
            <a:r>
              <a:rPr lang="en-US" sz="2199">
                <a:solidFill>
                  <a:srgbClr val="000000"/>
                </a:solidFill>
                <a:latin typeface="Canva Sans"/>
                <a:ea typeface="Canva Sans"/>
                <a:cs typeface="Canva Sans"/>
                <a:sym typeface="Canva Sans"/>
              </a:rPr>
              <a:t>Optional settings like how smooth the boundaries should be and how far to search for similar pixels.</a:t>
            </a:r>
          </a:p>
          <a:p>
            <a:pPr marL="474978" lvl="1" indent="-237489" algn="just">
              <a:lnSpc>
                <a:spcPts val="3079"/>
              </a:lnSpc>
              <a:buAutoNum type="arabicPeriod"/>
            </a:pPr>
            <a:r>
              <a:rPr lang="en-US" sz="2199">
                <a:solidFill>
                  <a:srgbClr val="000000"/>
                </a:solidFill>
                <a:latin typeface="Canva Sans"/>
                <a:ea typeface="Canva Sans"/>
                <a:cs typeface="Canva Sans"/>
                <a:sym typeface="Canva Sans"/>
              </a:rPr>
              <a:t>Pick Starting Points – Choose spots in the image to start forming groups.</a:t>
            </a:r>
          </a:p>
          <a:p>
            <a:pPr marL="474978" lvl="1" indent="-237489" algn="just">
              <a:lnSpc>
                <a:spcPts val="3079"/>
              </a:lnSpc>
              <a:buAutoNum type="arabicPeriod"/>
            </a:pPr>
            <a:r>
              <a:rPr lang="en-US" sz="2199">
                <a:solidFill>
                  <a:srgbClr val="000000"/>
                </a:solidFill>
                <a:latin typeface="Canva Sans"/>
                <a:ea typeface="Canva Sans"/>
                <a:cs typeface="Canva Sans"/>
                <a:sym typeface="Canva Sans"/>
              </a:rPr>
              <a:t>Group Nearby Pixels – Each starting point gathers nearby pixels based on color and distance.</a:t>
            </a:r>
          </a:p>
          <a:p>
            <a:pPr marL="474978" lvl="1" indent="-237489" algn="just">
              <a:lnSpc>
                <a:spcPts val="3079"/>
              </a:lnSpc>
              <a:buAutoNum type="arabicPeriod"/>
            </a:pPr>
            <a:r>
              <a:rPr lang="en-US" sz="2199">
                <a:solidFill>
                  <a:srgbClr val="000000"/>
                </a:solidFill>
                <a:latin typeface="Canva Sans"/>
                <a:ea typeface="Canva Sans"/>
                <a:cs typeface="Canva Sans"/>
                <a:sym typeface="Canva Sans"/>
              </a:rPr>
              <a:t>Update Centers – Adjust the center of each group based on the assigned pixels.</a:t>
            </a:r>
          </a:p>
          <a:p>
            <a:pPr marL="474978" lvl="1" indent="-237489" algn="just">
              <a:lnSpc>
                <a:spcPts val="3079"/>
              </a:lnSpc>
              <a:buAutoNum type="arabicPeriod"/>
            </a:pPr>
            <a:r>
              <a:rPr lang="en-US" sz="2199">
                <a:solidFill>
                  <a:srgbClr val="000000"/>
                </a:solidFill>
                <a:latin typeface="Canva Sans"/>
                <a:ea typeface="Canva Sans"/>
                <a:cs typeface="Canva Sans"/>
                <a:sym typeface="Canva Sans"/>
              </a:rPr>
              <a:t>Check for Stability – Repeat steps 2-3 until groups stop changing much.</a:t>
            </a:r>
          </a:p>
          <a:p>
            <a:pPr marL="474978" lvl="1" indent="-237489" algn="just">
              <a:lnSpc>
                <a:spcPts val="3079"/>
              </a:lnSpc>
              <a:buAutoNum type="arabicPeriod"/>
            </a:pPr>
            <a:r>
              <a:rPr lang="en-US" sz="2199">
                <a:solidFill>
                  <a:srgbClr val="000000"/>
                </a:solidFill>
                <a:latin typeface="Canva Sans"/>
                <a:ea typeface="Canva Sans"/>
                <a:cs typeface="Canva Sans"/>
                <a:sym typeface="Canva Sans"/>
              </a:rPr>
              <a:t>Fix Small Gaps – Ensure each group is a smooth, connected region.</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893</Words>
  <Application>Microsoft Office PowerPoint</Application>
  <PresentationFormat>Custom</PresentationFormat>
  <Paragraphs>217</Paragraphs>
  <Slides>11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Arial</vt:lpstr>
      <vt:lpstr>Canva Sans Bold</vt:lpstr>
      <vt:lpstr>Open Sans</vt:lpstr>
      <vt:lpstr>Canva Sans</vt:lpstr>
      <vt:lpstr>Garet Bold</vt:lpstr>
      <vt:lpstr>Canva Sans Medium</vt:lpstr>
      <vt:lpstr>Calibri</vt:lpstr>
      <vt:lpstr>Inter Bold</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Pink and Purple Modern Gradient Professional Project Presentation </dc:title>
  <cp:lastModifiedBy>Rohan Behera</cp:lastModifiedBy>
  <cp:revision>3</cp:revision>
  <dcterms:created xsi:type="dcterms:W3CDTF">2006-08-16T00:00:00Z</dcterms:created>
  <dcterms:modified xsi:type="dcterms:W3CDTF">2025-02-03T10:50:52Z</dcterms:modified>
  <dc:identifier>DAGX3vA2kmA</dc:identifier>
</cp:coreProperties>
</file>

<file path=docProps/thumbnail.jpeg>
</file>